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99" r:id="rId3"/>
    <p:sldId id="280" r:id="rId4"/>
    <p:sldId id="284" r:id="rId5"/>
    <p:sldId id="288" r:id="rId6"/>
    <p:sldId id="287" r:id="rId7"/>
    <p:sldId id="281" r:id="rId8"/>
    <p:sldId id="283" r:id="rId9"/>
    <p:sldId id="285" r:id="rId10"/>
    <p:sldId id="289" r:id="rId11"/>
    <p:sldId id="295" r:id="rId12"/>
    <p:sldId id="300" r:id="rId13"/>
    <p:sldId id="301" r:id="rId14"/>
    <p:sldId id="302" r:id="rId15"/>
    <p:sldId id="291" r:id="rId16"/>
    <p:sldId id="292" r:id="rId17"/>
    <p:sldId id="293" r:id="rId18"/>
    <p:sldId id="298" r:id="rId19"/>
    <p:sldId id="297" r:id="rId20"/>
    <p:sldId id="303" r:id="rId21"/>
    <p:sldId id="304" r:id="rId22"/>
    <p:sldId id="306" r:id="rId23"/>
    <p:sldId id="307" r:id="rId24"/>
    <p:sldId id="308" r:id="rId25"/>
    <p:sldId id="309" r:id="rId26"/>
    <p:sldId id="305" r:id="rId27"/>
    <p:sldId id="310" r:id="rId2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627" autoAdjust="0"/>
  </p:normalViewPr>
  <p:slideViewPr>
    <p:cSldViewPr snapToGrid="0">
      <p:cViewPr varScale="1">
        <p:scale>
          <a:sx n="53" d="100"/>
          <a:sy n="53" d="100"/>
        </p:scale>
        <p:origin x="19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2C0DB-904A-4567-9A1F-8B356BF27044}" type="datetimeFigureOut">
              <a:rPr lang="es-MX" smtClean="0"/>
              <a:t>01/02/2020</a:t>
            </a:fld>
            <a:endParaRPr lang="es-MX"/>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B5F34-4EF9-4547-914E-812D1609B5E0}" type="slidenum">
              <a:rPr lang="es-MX" smtClean="0"/>
              <a:t>‹Nº›</a:t>
            </a:fld>
            <a:endParaRPr lang="es-MX"/>
          </a:p>
        </p:txBody>
      </p:sp>
    </p:spTree>
    <p:extLst>
      <p:ext uri="{BB962C8B-B14F-4D97-AF65-F5344CB8AC3E}">
        <p14:creationId xmlns:p14="http://schemas.microsoft.com/office/powerpoint/2010/main" val="122189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s.wikipedia.org/wiki/Widget" TargetMode="External"/><Relationship Id="rId3" Type="http://schemas.openxmlformats.org/officeDocument/2006/relationships/hyperlink" Target="https://es.wikipedia.org/wiki/Icono_(inform%C3%A1tica)" TargetMode="External"/><Relationship Id="rId7" Type="http://schemas.openxmlformats.org/officeDocument/2006/relationships/hyperlink" Target="https://es.wikipedia.org/wiki/Fondo_de_pantalla"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s.wikipedia.org/wiki/Directorio" TargetMode="External"/><Relationship Id="rId5" Type="http://schemas.openxmlformats.org/officeDocument/2006/relationships/hyperlink" Target="https://es.wikipedia.org/wiki/Barra_de_herramientas" TargetMode="External"/><Relationship Id="rId4" Type="http://schemas.openxmlformats.org/officeDocument/2006/relationships/hyperlink" Target="https://es.wikipedia.org/wiki/Ventana_(inform%C3%A1tica)" TargetMode="External"/><Relationship Id="rId9" Type="http://schemas.openxmlformats.org/officeDocument/2006/relationships/hyperlink" Target="https://es.wikipedia.org/wiki/Interfaz_de_l%C3%ADnea_de_comando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Linux has been around since the mid-1990s and has since reached a user-base that spans the globe. Linux is actually everywhere: </a:t>
            </a:r>
            <a:r>
              <a:rPr lang="en-US" sz="1200" b="0" i="0" kern="1200" dirty="0" err="1">
                <a:solidFill>
                  <a:schemeClr val="tx1"/>
                </a:solidFill>
                <a:effectLst/>
                <a:latin typeface="+mn-lt"/>
                <a:ea typeface="+mn-ea"/>
                <a:cs typeface="+mn-cs"/>
              </a:rPr>
              <a:t>It?s</a:t>
            </a:r>
            <a:r>
              <a:rPr lang="en-US" sz="1200" b="0" i="0" kern="1200" dirty="0">
                <a:solidFill>
                  <a:schemeClr val="tx1"/>
                </a:solidFill>
                <a:effectLst/>
                <a:latin typeface="+mn-lt"/>
                <a:ea typeface="+mn-ea"/>
                <a:cs typeface="+mn-cs"/>
              </a:rPr>
              <a:t> in your phones, your thermostats, in your cars, refrigerators, Roku devices, and televisions. It also runs most of the Internet, all of the world’s top 500 supercomputers, and the world’s stock exchanges.</a:t>
            </a:r>
          </a:p>
          <a:p>
            <a:endParaRPr lang="en-U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Linux es uno de los sistemas operativos más confiables, seguros y sin preocupaciones disponibles.</a:t>
            </a:r>
            <a:endParaRPr lang="es-MX" dirty="0"/>
          </a:p>
        </p:txBody>
      </p:sp>
      <p:sp>
        <p:nvSpPr>
          <p:cNvPr id="4" name="Marcador de número de diapositiva 3"/>
          <p:cNvSpPr>
            <a:spLocks noGrp="1"/>
          </p:cNvSpPr>
          <p:nvPr>
            <p:ph type="sldNum" sz="quarter" idx="5"/>
          </p:nvPr>
        </p:nvSpPr>
        <p:spPr/>
        <p:txBody>
          <a:bodyPr/>
          <a:lstStyle/>
          <a:p>
            <a:fld id="{56CB5F34-4EF9-4547-914E-812D1609B5E0}" type="slidenum">
              <a:rPr lang="es-MX" smtClean="0"/>
              <a:t>2</a:t>
            </a:fld>
            <a:endParaRPr lang="es-MX"/>
          </a:p>
        </p:txBody>
      </p:sp>
    </p:spTree>
    <p:extLst>
      <p:ext uri="{BB962C8B-B14F-4D97-AF65-F5344CB8AC3E}">
        <p14:creationId xmlns:p14="http://schemas.microsoft.com/office/powerpoint/2010/main" val="23891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CB2F6A8B-B88A-4311-9D52-CC62BDE1B1F0}" type="slidenum">
              <a:rPr lang="es-MX" smtClean="0"/>
              <a:t>18</a:t>
            </a:fld>
            <a:endParaRPr lang="es-MX"/>
          </a:p>
        </p:txBody>
      </p:sp>
    </p:spTree>
    <p:extLst>
      <p:ext uri="{BB962C8B-B14F-4D97-AF65-F5344CB8AC3E}">
        <p14:creationId xmlns:p14="http://schemas.microsoft.com/office/powerpoint/2010/main" val="1256471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CB2F6A8B-B88A-4311-9D52-CC62BDE1B1F0}" type="slidenum">
              <a:rPr lang="es-MX" smtClean="0"/>
              <a:t>19</a:t>
            </a:fld>
            <a:endParaRPr lang="es-MX"/>
          </a:p>
        </p:txBody>
      </p:sp>
    </p:spTree>
    <p:extLst>
      <p:ext uri="{BB962C8B-B14F-4D97-AF65-F5344CB8AC3E}">
        <p14:creationId xmlns:p14="http://schemas.microsoft.com/office/powerpoint/2010/main" val="92457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3" tooltip="Icono (informática)"/>
              </a:rPr>
              <a:t>iconos</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tooltip="Ventana (informática)"/>
              </a:rPr>
              <a:t>ventanas</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5" tooltip="Barra de herramientas"/>
              </a:rPr>
              <a:t>barras de herramientas</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6" tooltip="Directorio"/>
              </a:rPr>
              <a:t>carpetas</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7" tooltip="Fondo de pantalla"/>
              </a:rPr>
              <a:t>fondos de pantalla</a:t>
            </a:r>
            <a:r>
              <a:rPr lang="es-ES" sz="1200" b="0" i="0" kern="1200" dirty="0">
                <a:solidFill>
                  <a:schemeClr val="tx1"/>
                </a:solidFill>
                <a:effectLst/>
                <a:latin typeface="+mn-lt"/>
                <a:ea typeface="+mn-ea"/>
                <a:cs typeface="+mn-cs"/>
              </a:rPr>
              <a:t> y </a:t>
            </a:r>
            <a:r>
              <a:rPr lang="es-ES" sz="1200" b="0" i="0" u="none" strike="noStrike" kern="1200" dirty="0">
                <a:solidFill>
                  <a:schemeClr val="tx1"/>
                </a:solidFill>
                <a:effectLst/>
                <a:latin typeface="+mn-lt"/>
                <a:ea typeface="+mn-ea"/>
                <a:cs typeface="+mn-cs"/>
                <a:hlinkClick r:id="rId8" tooltip="Widget"/>
              </a:rPr>
              <a:t>widgets</a:t>
            </a:r>
            <a:r>
              <a:rPr lang="es-ES" sz="1200" b="0" i="0" kern="1200" dirty="0">
                <a:solidFill>
                  <a:schemeClr val="tx1"/>
                </a:solidFill>
                <a:effectLst/>
                <a:latin typeface="+mn-lt"/>
                <a:ea typeface="+mn-ea"/>
                <a:cs typeface="+mn-cs"/>
              </a:rPr>
              <a:t> de escritorio</a:t>
            </a:r>
          </a:p>
          <a:p>
            <a:r>
              <a:rPr lang="es-ES" sz="1200" b="0" i="0" kern="1200" dirty="0">
                <a:solidFill>
                  <a:schemeClr val="tx1"/>
                </a:solidFill>
                <a:effectLst/>
                <a:latin typeface="+mn-lt"/>
                <a:ea typeface="+mn-ea"/>
                <a:cs typeface="+mn-cs"/>
              </a:rPr>
              <a:t>Los entornos de escritorios por lo general no permiten el acceso a todas las características que se encuentran en un sistema operativo, por la ausencia de una interfaz gráfica. En su lugar, la tradicional </a:t>
            </a:r>
            <a:r>
              <a:rPr lang="es-ES" sz="1200" b="0" i="0" u="none" strike="noStrike" kern="1200" dirty="0">
                <a:solidFill>
                  <a:schemeClr val="tx1"/>
                </a:solidFill>
                <a:effectLst/>
                <a:latin typeface="+mn-lt"/>
                <a:ea typeface="+mn-ea"/>
                <a:cs typeface="+mn-cs"/>
                <a:hlinkClick r:id="rId9" tooltip="Interfaz de línea de comandos"/>
              </a:rPr>
              <a:t>interfaz de línea de comandos</a:t>
            </a:r>
            <a:r>
              <a:rPr lang="es-ES" sz="1200" b="0" i="0" kern="1200" dirty="0">
                <a:solidFill>
                  <a:schemeClr val="tx1"/>
                </a:solidFill>
                <a:effectLst/>
                <a:latin typeface="+mn-lt"/>
                <a:ea typeface="+mn-ea"/>
                <a:cs typeface="+mn-cs"/>
              </a:rPr>
              <a:t> (CLI) todavía se utiliza cuando el control total sobre el sistema operativo se requiere en estos casos.</a:t>
            </a:r>
            <a:endParaRPr lang="es-MX" dirty="0"/>
          </a:p>
        </p:txBody>
      </p:sp>
      <p:sp>
        <p:nvSpPr>
          <p:cNvPr id="4" name="Marcador de número de diapositiva 3"/>
          <p:cNvSpPr>
            <a:spLocks noGrp="1"/>
          </p:cNvSpPr>
          <p:nvPr>
            <p:ph type="sldNum" sz="quarter" idx="5"/>
          </p:nvPr>
        </p:nvSpPr>
        <p:spPr/>
        <p:txBody>
          <a:bodyPr/>
          <a:lstStyle/>
          <a:p>
            <a:fld id="{56CB5F34-4EF9-4547-914E-812D1609B5E0}" type="slidenum">
              <a:rPr lang="es-MX" smtClean="0"/>
              <a:t>21</a:t>
            </a:fld>
            <a:endParaRPr lang="es-MX"/>
          </a:p>
        </p:txBody>
      </p:sp>
    </p:spTree>
    <p:extLst>
      <p:ext uri="{BB962C8B-B14F-4D97-AF65-F5344CB8AC3E}">
        <p14:creationId xmlns:p14="http://schemas.microsoft.com/office/powerpoint/2010/main" val="389676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1" kern="1200" dirty="0">
                <a:solidFill>
                  <a:schemeClr val="tx1"/>
                </a:solidFill>
                <a:effectLst/>
                <a:latin typeface="+mn-lt"/>
                <a:ea typeface="+mn-ea"/>
                <a:cs typeface="+mn-cs"/>
              </a:rPr>
              <a:t>abrir</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cerrar</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minimizar</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maximizar</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mover</a:t>
            </a:r>
            <a:r>
              <a:rPr lang="es-ES" sz="1200" b="0" i="0" kern="1200" dirty="0">
                <a:solidFill>
                  <a:schemeClr val="tx1"/>
                </a:solidFill>
                <a:effectLst/>
                <a:latin typeface="+mn-lt"/>
                <a:ea typeface="+mn-ea"/>
                <a:cs typeface="+mn-cs"/>
              </a:rPr>
              <a:t>, </a:t>
            </a:r>
            <a:r>
              <a:rPr lang="es-ES" sz="1200" b="0" i="1" kern="1200" dirty="0">
                <a:solidFill>
                  <a:schemeClr val="tx1"/>
                </a:solidFill>
                <a:effectLst/>
                <a:latin typeface="+mn-lt"/>
                <a:ea typeface="+mn-ea"/>
                <a:cs typeface="+mn-cs"/>
              </a:rPr>
              <a:t>escalar</a:t>
            </a:r>
            <a:r>
              <a:rPr lang="es-ES" sz="1200" b="0" i="0" kern="1200" dirty="0">
                <a:solidFill>
                  <a:schemeClr val="tx1"/>
                </a:solidFill>
                <a:effectLst/>
                <a:latin typeface="+mn-lt"/>
                <a:ea typeface="+mn-ea"/>
                <a:cs typeface="+mn-cs"/>
              </a:rPr>
              <a:t> y mantener un listado de las ventanas abiertas.</a:t>
            </a:r>
            <a:endParaRPr lang="es-MX" dirty="0"/>
          </a:p>
        </p:txBody>
      </p:sp>
      <p:sp>
        <p:nvSpPr>
          <p:cNvPr id="4" name="Marcador de número de diapositiva 3"/>
          <p:cNvSpPr>
            <a:spLocks noGrp="1"/>
          </p:cNvSpPr>
          <p:nvPr>
            <p:ph type="sldNum" sz="quarter" idx="5"/>
          </p:nvPr>
        </p:nvSpPr>
        <p:spPr/>
        <p:txBody>
          <a:bodyPr/>
          <a:lstStyle/>
          <a:p>
            <a:fld id="{56CB5F34-4EF9-4547-914E-812D1609B5E0}" type="slidenum">
              <a:rPr lang="es-MX" smtClean="0"/>
              <a:t>26</a:t>
            </a:fld>
            <a:endParaRPr lang="es-MX"/>
          </a:p>
        </p:txBody>
      </p:sp>
    </p:spTree>
    <p:extLst>
      <p:ext uri="{BB962C8B-B14F-4D97-AF65-F5344CB8AC3E}">
        <p14:creationId xmlns:p14="http://schemas.microsoft.com/office/powerpoint/2010/main" val="60988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2152357" y="1463039"/>
            <a:ext cx="5275385" cy="1589651"/>
          </a:xfrm>
          <a:prstGeom prst="rect">
            <a:avLst/>
          </a:prstGeom>
        </p:spPr>
        <p:txBody>
          <a:bodyPr anchor="b">
            <a:noAutofit/>
          </a:bodyPr>
          <a:lstStyle>
            <a:lvl1pPr algn="ctr">
              <a:defRPr sz="8625">
                <a:solidFill>
                  <a:schemeClr val="bg1"/>
                </a:solidFill>
                <a:latin typeface="Bauhaus 93" panose="04030905020B02020C02" pitchFamily="82" charset="0"/>
              </a:defRPr>
            </a:lvl1pPr>
          </a:lstStyle>
          <a:p>
            <a:r>
              <a:rPr lang="es-ES" dirty="0" err="1"/>
              <a:t>Proteco</a:t>
            </a:r>
            <a:endParaRPr lang="es-MX" dirty="0"/>
          </a:p>
        </p:txBody>
      </p:sp>
      <p:sp>
        <p:nvSpPr>
          <p:cNvPr id="3" name="Subtítulo 2"/>
          <p:cNvSpPr>
            <a:spLocks noGrp="1"/>
          </p:cNvSpPr>
          <p:nvPr>
            <p:ph type="subTitle" idx="1" hasCustomPrompt="1"/>
          </p:nvPr>
        </p:nvSpPr>
        <p:spPr>
          <a:xfrm>
            <a:off x="2278967" y="3193366"/>
            <a:ext cx="4684542" cy="1420837"/>
          </a:xfrm>
          <a:prstGeom prst="rect">
            <a:avLst/>
          </a:prstGeom>
        </p:spPr>
        <p:txBody>
          <a:bodyPr>
            <a:normAutofit/>
          </a:bodyPr>
          <a:lstStyle>
            <a:lvl1pPr marL="0" indent="0" algn="r">
              <a:buNone/>
              <a:defRPr sz="2400" baseline="0">
                <a:solidFill>
                  <a:schemeClr val="bg1">
                    <a:lumMod val="50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Presentación de cursos </a:t>
            </a:r>
            <a:r>
              <a:rPr lang="es-ES" dirty="0" err="1"/>
              <a:t>intersemestrales</a:t>
            </a:r>
            <a:r>
              <a:rPr lang="es-ES" dirty="0"/>
              <a:t>.</a:t>
            </a:r>
            <a:endParaRPr lang="es-MX" dirty="0"/>
          </a:p>
        </p:txBody>
      </p:sp>
      <p:sp>
        <p:nvSpPr>
          <p:cNvPr id="4" name="Marcador de fecha 3"/>
          <p:cNvSpPr>
            <a:spLocks noGrp="1"/>
          </p:cNvSpPr>
          <p:nvPr>
            <p:ph type="dt" sz="half" idx="10"/>
          </p:nvPr>
        </p:nvSpPr>
        <p:spPr>
          <a:xfrm>
            <a:off x="1430508" y="5991226"/>
            <a:ext cx="2948061" cy="365125"/>
          </a:xfrm>
        </p:spPr>
        <p:txBody>
          <a:bodyPr/>
          <a:lstStyle>
            <a:lvl1pPr>
              <a:defRPr sz="1500" b="1">
                <a:latin typeface="Century Gothic" panose="020B0502020202020204" pitchFamily="34" charset="0"/>
              </a:defRPr>
            </a:lvl1pPr>
          </a:lstStyle>
          <a:p>
            <a:pPr algn="ctr"/>
            <a:r>
              <a:rPr lang="es-MX" dirty="0"/>
              <a:t>10 de Noviembre de 2016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458329" y="211015"/>
            <a:ext cx="6246056" cy="928469"/>
          </a:xfrm>
          <a:prstGeom prst="rect">
            <a:avLst/>
          </a:prstGeom>
        </p:spPr>
        <p:txBody>
          <a:bodyPr>
            <a:normAutofit/>
          </a:bodyPr>
          <a:lstStyle>
            <a:lvl1pPr>
              <a:defRPr sz="3300">
                <a:solidFill>
                  <a:schemeClr val="accent4"/>
                </a:solidFill>
                <a:latin typeface="Century Gothic" panose="020B0502020202020204" pitchFamily="34" charset="0"/>
              </a:defRPr>
            </a:lvl1pPr>
          </a:lstStyle>
          <a:p>
            <a:r>
              <a:rPr lang="es-ES"/>
              <a:t>Haga clic para modificar el estilo de título del patrón</a:t>
            </a:r>
            <a:endParaRPr lang="es-MX" dirty="0"/>
          </a:p>
        </p:txBody>
      </p:sp>
      <p:sp>
        <p:nvSpPr>
          <p:cNvPr id="3" name="Marcador de contenido 2"/>
          <p:cNvSpPr>
            <a:spLocks noGrp="1"/>
          </p:cNvSpPr>
          <p:nvPr>
            <p:ph idx="1"/>
          </p:nvPr>
        </p:nvSpPr>
        <p:spPr>
          <a:xfrm>
            <a:off x="1645920" y="1786597"/>
            <a:ext cx="6773593" cy="4445391"/>
          </a:xfrm>
          <a:prstGeom prst="rect">
            <a:avLst/>
          </a:prstGeom>
        </p:spPr>
        <p:txBody>
          <a:bodyPr/>
          <a:lstStyle>
            <a:lvl1pPr>
              <a:defRPr>
                <a:solidFill>
                  <a:schemeClr val="tx1">
                    <a:lumMod val="65000"/>
                    <a:lumOff val="35000"/>
                  </a:schemeClr>
                </a:solidFill>
                <a:latin typeface="Century Gothic" panose="020B0502020202020204" pitchFamily="34" charset="0"/>
              </a:defRPr>
            </a:lvl1pPr>
          </a:lstStyle>
          <a:p>
            <a:pPr lvl="0"/>
            <a:r>
              <a:rPr lang="es-ES"/>
              <a:t>Editar el estilo de texto del patrón</a:t>
            </a:r>
          </a:p>
        </p:txBody>
      </p:sp>
      <p:sp>
        <p:nvSpPr>
          <p:cNvPr id="5" name="Marcador de pie de página 4"/>
          <p:cNvSpPr>
            <a:spLocks noGrp="1"/>
          </p:cNvSpPr>
          <p:nvPr>
            <p:ph type="ftr" sz="quarter" idx="11"/>
          </p:nvPr>
        </p:nvSpPr>
        <p:spPr>
          <a:xfrm>
            <a:off x="102870" y="211015"/>
            <a:ext cx="2186647" cy="365125"/>
          </a:xfrm>
        </p:spPr>
        <p:txBody>
          <a:bodyPr/>
          <a:lstStyle/>
          <a:p>
            <a:r>
              <a:rPr lang="es-MX" dirty="0"/>
              <a:t>Cursos Intersemestrales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a:prstGeom prst="rect">
            <a:avLst/>
          </a:prstGeom>
        </p:spPr>
        <p:txBody>
          <a:bodyPr anchor="b"/>
          <a:lstStyle>
            <a:lvl1pPr>
              <a:defRPr sz="45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CEB0C54-FA73-46AB-9853-4BF0108293D9}" type="datetimeFigureOut">
              <a:rPr lang="es-MX" smtClean="0"/>
              <a:t>01/02/2020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630A50DA-C6A6-4037-B99E-BF22814286E2}"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131256" y="1324610"/>
            <a:ext cx="5317588" cy="1671808"/>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28650" y="1825625"/>
            <a:ext cx="38862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4629150" y="1825625"/>
            <a:ext cx="3886200" cy="435133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2CEB0C54-FA73-46AB-9853-4BF0108293D9}" type="datetimeFigureOut">
              <a:rPr lang="es-MX" smtClean="0"/>
              <a:t>01/02/2020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630A50DA-C6A6-4037-B99E-BF22814286E2}"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Marcador de contenido 3"/>
          <p:cNvSpPr>
            <a:spLocks noGrp="1"/>
          </p:cNvSpPr>
          <p:nvPr>
            <p:ph sz="half" idx="2"/>
          </p:nvPr>
        </p:nvSpPr>
        <p:spPr>
          <a:xfrm>
            <a:off x="629842" y="2505075"/>
            <a:ext cx="3868340"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391" cy="3684588"/>
          </a:xfrm>
          <a:prstGeom prst="rect">
            <a:avLst/>
          </a:prstGeo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2CEB0C54-FA73-46AB-9853-4BF0108293D9}" type="datetimeFigureOut">
              <a:rPr lang="es-MX" smtClean="0"/>
              <a:t>01/02/2020</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630A50DA-C6A6-4037-B99E-BF22814286E2}"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4000" b="-4000"/>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CEB0C54-FA73-46AB-9853-4BF0108293D9}" type="datetimeFigureOut">
              <a:rPr lang="es-MX" smtClean="0"/>
              <a:t>01/02/2020</a:t>
            </a:fld>
            <a:endParaRPr lang="es-MX"/>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0A50DA-C6A6-4037-B99E-BF22814286E2}"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s.wikipedia.org/wiki/Sistema_de_ventanas_X" TargetMode="External"/><Relationship Id="rId2" Type="http://schemas.openxmlformats.org/officeDocument/2006/relationships/hyperlink" Target="https://es.wikipedia.org/wiki/Servidor_gr%C3%A1fico" TargetMode="External"/><Relationship Id="rId1" Type="http://schemas.openxmlformats.org/officeDocument/2006/relationships/slideLayout" Target="../slideLayouts/slideLayout2.xml"/><Relationship Id="rId6" Type="http://schemas.openxmlformats.org/officeDocument/2006/relationships/hyperlink" Target="http://recursos.juncotic.com/cursos/linux0/" TargetMode="External"/><Relationship Id="rId5" Type="http://schemas.openxmlformats.org/officeDocument/2006/relationships/hyperlink" Target="https://es.wikipedia.org/wiki/Gestor_de_ventanas" TargetMode="External"/><Relationship Id="rId4" Type="http://schemas.openxmlformats.org/officeDocument/2006/relationships/hyperlink" Target="https://es.wikipedia.org/wiki/Entorno_de_escritori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atic.fsf.org/nosvn/stickers/fsf.sv"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83545" y="1973065"/>
            <a:ext cx="5275385" cy="1192238"/>
          </a:xfrm>
        </p:spPr>
        <p:txBody>
          <a:bodyPr/>
          <a:lstStyle/>
          <a:p>
            <a:r>
              <a:rPr lang="es-MX" sz="4800" dirty="0"/>
              <a:t>Introducción a Linux</a:t>
            </a:r>
          </a:p>
        </p:txBody>
      </p:sp>
      <p:sp>
        <p:nvSpPr>
          <p:cNvPr id="4" name="Subtítulo 2"/>
          <p:cNvSpPr>
            <a:spLocks noGrp="1"/>
          </p:cNvSpPr>
          <p:nvPr/>
        </p:nvSpPr>
        <p:spPr>
          <a:xfrm>
            <a:off x="2405966" y="3443933"/>
            <a:ext cx="4684542" cy="1420837"/>
          </a:xfrm>
          <a:prstGeom prst="rect">
            <a:avLst/>
          </a:prstGeom>
        </p:spPr>
        <p:txBody>
          <a:bodyPr>
            <a:normAutofit/>
          </a:bodyPr>
          <a:lstStyle>
            <a:lvl1pPr marL="0" indent="0" algn="r" defTabSz="685800" rtl="0" eaLnBrk="1" latinLnBrk="0" hangingPunct="1">
              <a:lnSpc>
                <a:spcPct val="90000"/>
              </a:lnSpc>
              <a:spcBef>
                <a:spcPts val="750"/>
              </a:spcBef>
              <a:buFont typeface="Arial" panose="020B0604020202020204" pitchFamily="34" charset="0"/>
              <a:buNone/>
              <a:defRPr sz="2400" kern="1200" baseline="0">
                <a:solidFill>
                  <a:schemeClr val="bg1">
                    <a:lumMod val="50000"/>
                  </a:schemeClr>
                </a:solidFill>
                <a:latin typeface="Century Gothic" panose="020B050202020202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s-MX" sz="3200" dirty="0"/>
              <a:t>Tema1</a:t>
            </a:r>
          </a:p>
        </p:txBody>
      </p:sp>
      <p:sp>
        <p:nvSpPr>
          <p:cNvPr id="6" name="Subtitle 5">
            <a:extLst>
              <a:ext uri="{FF2B5EF4-FFF2-40B4-BE49-F238E27FC236}">
                <a16:creationId xmlns:a16="http://schemas.microsoft.com/office/drawing/2014/main" id="{8AAA1960-B7DA-42A6-BA4E-E0020FE7000D}"/>
              </a:ext>
            </a:extLst>
          </p:cNvPr>
          <p:cNvSpPr>
            <a:spLocks noGrp="1"/>
          </p:cNvSpPr>
          <p:nvPr>
            <p:ph type="subTitle" idx="1"/>
          </p:nvPr>
        </p:nvSpPr>
        <p:spPr>
          <a:xfrm>
            <a:off x="3193367" y="5082424"/>
            <a:ext cx="4684542" cy="1420837"/>
          </a:xfrm>
        </p:spPr>
        <p:txBody>
          <a:bodyPr/>
          <a:lstStyle/>
          <a:p>
            <a:endParaRPr lang="es-MX"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6807692-300B-409E-92B7-68D8BE05DA0B}"/>
              </a:ext>
            </a:extLst>
          </p:cNvPr>
          <p:cNvPicPr>
            <a:picLocks noChangeAspect="1"/>
          </p:cNvPicPr>
          <p:nvPr/>
        </p:nvPicPr>
        <p:blipFill>
          <a:blip r:embed="rId2"/>
          <a:stretch>
            <a:fillRect/>
          </a:stretch>
        </p:blipFill>
        <p:spPr>
          <a:xfrm>
            <a:off x="1503947" y="1685192"/>
            <a:ext cx="7182853" cy="4838700"/>
          </a:xfrm>
          <a:prstGeom prst="rect">
            <a:avLst/>
          </a:prstGeom>
        </p:spPr>
      </p:pic>
      <p:sp>
        <p:nvSpPr>
          <p:cNvPr id="5" name="Título 1">
            <a:extLst>
              <a:ext uri="{FF2B5EF4-FFF2-40B4-BE49-F238E27FC236}">
                <a16:creationId xmlns:a16="http://schemas.microsoft.com/office/drawing/2014/main" id="{FE75B605-3E19-4D46-9745-B12DED04B419}"/>
              </a:ext>
            </a:extLst>
          </p:cNvPr>
          <p:cNvSpPr>
            <a:spLocks noGrp="1"/>
          </p:cNvSpPr>
          <p:nvPr>
            <p:ph type="title"/>
          </p:nvPr>
        </p:nvSpPr>
        <p:spPr>
          <a:xfrm>
            <a:off x="3240137" y="429694"/>
            <a:ext cx="5436235" cy="596265"/>
          </a:xfrm>
        </p:spPr>
        <p:txBody>
          <a:bodyPr/>
          <a:lstStyle/>
          <a:p>
            <a:pPr algn="r"/>
            <a:r>
              <a:rPr lang="es-MX" altLang="es-ES" dirty="0"/>
              <a:t>Historia de Linux y  UNIX</a:t>
            </a:r>
          </a:p>
        </p:txBody>
      </p:sp>
    </p:spTree>
    <p:extLst>
      <p:ext uri="{BB962C8B-B14F-4D97-AF65-F5344CB8AC3E}">
        <p14:creationId xmlns:p14="http://schemas.microsoft.com/office/powerpoint/2010/main" val="127188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E6A13-78B9-4667-AF24-D68D59BA2AC0}"/>
              </a:ext>
            </a:extLst>
          </p:cNvPr>
          <p:cNvSpPr>
            <a:spLocks noGrp="1"/>
          </p:cNvSpPr>
          <p:nvPr>
            <p:ph type="title"/>
          </p:nvPr>
        </p:nvSpPr>
        <p:spPr/>
        <p:txBody>
          <a:bodyPr/>
          <a:lstStyle/>
          <a:p>
            <a:r>
              <a:rPr lang="es-MX" dirty="0"/>
              <a:t>Distribuciones</a:t>
            </a:r>
          </a:p>
        </p:txBody>
      </p:sp>
      <p:sp>
        <p:nvSpPr>
          <p:cNvPr id="3" name="Marcador de contenido 2">
            <a:extLst>
              <a:ext uri="{FF2B5EF4-FFF2-40B4-BE49-F238E27FC236}">
                <a16:creationId xmlns:a16="http://schemas.microsoft.com/office/drawing/2014/main" id="{05A6F76F-CC06-4E05-B9A5-4C5F10B848CE}"/>
              </a:ext>
            </a:extLst>
          </p:cNvPr>
          <p:cNvSpPr>
            <a:spLocks noGrp="1"/>
          </p:cNvSpPr>
          <p:nvPr>
            <p:ph idx="1"/>
          </p:nvPr>
        </p:nvSpPr>
        <p:spPr>
          <a:xfrm>
            <a:off x="1351128" y="1786597"/>
            <a:ext cx="7068385" cy="2799051"/>
          </a:xfrm>
        </p:spPr>
        <p:txBody>
          <a:bodyPr/>
          <a:lstStyle/>
          <a:p>
            <a:pPr marL="342900" indent="-342900">
              <a:buFont typeface="Arial" panose="020B0604020202020204" pitchFamily="34" charset="0"/>
              <a:buChar char="•"/>
            </a:pPr>
            <a:r>
              <a:rPr lang="es-MX" dirty="0"/>
              <a:t>¿Qué es una Distribución o Distro? </a:t>
            </a:r>
          </a:p>
          <a:p>
            <a:pPr marL="342900" indent="-342900">
              <a:buFont typeface="Arial" panose="020B0604020202020204" pitchFamily="34" charset="0"/>
              <a:buChar char="•"/>
            </a:pPr>
            <a:r>
              <a:rPr lang="es-MX" dirty="0"/>
              <a:t>El núcleo de Linux + Programas del Proyecto GNU</a:t>
            </a:r>
          </a:p>
          <a:p>
            <a:pPr marL="342900" indent="-342900">
              <a:buFont typeface="Arial" panose="020B0604020202020204" pitchFamily="34" charset="0"/>
              <a:buChar char="•"/>
            </a:pPr>
            <a:r>
              <a:rPr lang="es-MX" dirty="0"/>
              <a:t>Diferentes Propósitos.</a:t>
            </a:r>
          </a:p>
          <a:p>
            <a:pPr marL="342900" indent="-342900">
              <a:buFont typeface="Arial" panose="020B0604020202020204" pitchFamily="34" charset="0"/>
              <a:buChar char="•"/>
            </a:pPr>
            <a:r>
              <a:rPr lang="es-MX" dirty="0"/>
              <a:t>Documentación</a:t>
            </a:r>
          </a:p>
          <a:p>
            <a:pPr marL="342900" indent="-342900">
              <a:buFont typeface="Arial" panose="020B0604020202020204" pitchFamily="34" charset="0"/>
              <a:buChar char="•"/>
            </a:pPr>
            <a:r>
              <a:rPr lang="es-MX" dirty="0"/>
              <a:t>Sistemas y administración de Ventanas</a:t>
            </a:r>
          </a:p>
          <a:p>
            <a:pPr marL="342900" indent="-342900">
              <a:buFont typeface="Arial" panose="020B0604020202020204" pitchFamily="34" charset="0"/>
              <a:buChar char="•"/>
            </a:pPr>
            <a:endParaRPr lang="es-MX" dirty="0"/>
          </a:p>
        </p:txBody>
      </p:sp>
      <p:pic>
        <p:nvPicPr>
          <p:cNvPr id="2052" name="Picture 4" descr="Resultado de imagen para distros gnu/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128" y="3684928"/>
            <a:ext cx="7171426" cy="317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1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8774F-FE66-47D6-8836-202A3973D957}"/>
              </a:ext>
            </a:extLst>
          </p:cNvPr>
          <p:cNvSpPr>
            <a:spLocks noGrp="1"/>
          </p:cNvSpPr>
          <p:nvPr>
            <p:ph type="title"/>
          </p:nvPr>
        </p:nvSpPr>
        <p:spPr/>
        <p:txBody>
          <a:bodyPr/>
          <a:lstStyle/>
          <a:p>
            <a:r>
              <a:rPr lang="es-MX" dirty="0"/>
              <a:t>Objetivos de distros:</a:t>
            </a:r>
          </a:p>
        </p:txBody>
      </p:sp>
      <p:sp>
        <p:nvSpPr>
          <p:cNvPr id="3" name="Marcador de contenido 2">
            <a:extLst>
              <a:ext uri="{FF2B5EF4-FFF2-40B4-BE49-F238E27FC236}">
                <a16:creationId xmlns:a16="http://schemas.microsoft.com/office/drawing/2014/main" id="{378C6453-9F30-443A-B4E3-06E5A992D137}"/>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760313C0-BDBA-4194-961A-40262855E015}"/>
              </a:ext>
            </a:extLst>
          </p:cNvPr>
          <p:cNvPicPr>
            <a:picLocks noChangeAspect="1"/>
          </p:cNvPicPr>
          <p:nvPr/>
        </p:nvPicPr>
        <p:blipFill>
          <a:blip r:embed="rId2"/>
          <a:stretch>
            <a:fillRect/>
          </a:stretch>
        </p:blipFill>
        <p:spPr>
          <a:xfrm>
            <a:off x="1645920" y="1786999"/>
            <a:ext cx="6047369" cy="3284002"/>
          </a:xfrm>
          <a:prstGeom prst="rect">
            <a:avLst/>
          </a:prstGeom>
        </p:spPr>
      </p:pic>
    </p:spTree>
    <p:extLst>
      <p:ext uri="{BB962C8B-B14F-4D97-AF65-F5344CB8AC3E}">
        <p14:creationId xmlns:p14="http://schemas.microsoft.com/office/powerpoint/2010/main" val="859789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CD89F-BDC1-40C6-B88F-0B660978FD38}"/>
              </a:ext>
            </a:extLst>
          </p:cNvPr>
          <p:cNvSpPr>
            <a:spLocks noGrp="1"/>
          </p:cNvSpPr>
          <p:nvPr>
            <p:ph type="title"/>
          </p:nvPr>
        </p:nvSpPr>
        <p:spPr/>
        <p:txBody>
          <a:bodyPr>
            <a:normAutofit fontScale="90000"/>
          </a:bodyPr>
          <a:lstStyle/>
          <a:p>
            <a:r>
              <a:rPr lang="es-MX" dirty="0"/>
              <a:t>Distros libres</a:t>
            </a:r>
            <a:br>
              <a:rPr lang="es-MX" dirty="0"/>
            </a:br>
            <a:endParaRPr lang="es-MX" dirty="0"/>
          </a:p>
        </p:txBody>
      </p:sp>
      <p:sp>
        <p:nvSpPr>
          <p:cNvPr id="3" name="Marcador de contenido 2">
            <a:extLst>
              <a:ext uri="{FF2B5EF4-FFF2-40B4-BE49-F238E27FC236}">
                <a16:creationId xmlns:a16="http://schemas.microsoft.com/office/drawing/2014/main" id="{F91A6AB5-CAD7-4121-AF1A-FAEDDC633066}"/>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2D4E849D-12A8-430C-8233-3E237234D164}"/>
              </a:ext>
            </a:extLst>
          </p:cNvPr>
          <p:cNvPicPr>
            <a:picLocks noChangeAspect="1"/>
          </p:cNvPicPr>
          <p:nvPr/>
        </p:nvPicPr>
        <p:blipFill rotWithShape="1">
          <a:blip r:embed="rId2"/>
          <a:srcRect r="25923" b="9548"/>
          <a:stretch/>
        </p:blipFill>
        <p:spPr>
          <a:xfrm>
            <a:off x="1499616" y="1786597"/>
            <a:ext cx="6773593" cy="3823469"/>
          </a:xfrm>
          <a:prstGeom prst="rect">
            <a:avLst/>
          </a:prstGeom>
        </p:spPr>
      </p:pic>
    </p:spTree>
    <p:extLst>
      <p:ext uri="{BB962C8B-B14F-4D97-AF65-F5344CB8AC3E}">
        <p14:creationId xmlns:p14="http://schemas.microsoft.com/office/powerpoint/2010/main" val="403478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A0688-FF22-4C00-9EEB-98D056166A92}"/>
              </a:ext>
            </a:extLst>
          </p:cNvPr>
          <p:cNvSpPr>
            <a:spLocks noGrp="1"/>
          </p:cNvSpPr>
          <p:nvPr>
            <p:ph type="title"/>
          </p:nvPr>
        </p:nvSpPr>
        <p:spPr/>
        <p:txBody>
          <a:bodyPr/>
          <a:lstStyle/>
          <a:p>
            <a:r>
              <a:rPr lang="es-MX" dirty="0"/>
              <a:t>Distros comerciales</a:t>
            </a:r>
          </a:p>
        </p:txBody>
      </p:sp>
      <p:sp>
        <p:nvSpPr>
          <p:cNvPr id="3" name="Marcador de contenido 2">
            <a:extLst>
              <a:ext uri="{FF2B5EF4-FFF2-40B4-BE49-F238E27FC236}">
                <a16:creationId xmlns:a16="http://schemas.microsoft.com/office/drawing/2014/main" id="{5169D266-3878-40E6-AC77-BBF0B5D9B2EA}"/>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E35879A4-39A8-4D9D-8023-6E8B11239D8F}"/>
              </a:ext>
            </a:extLst>
          </p:cNvPr>
          <p:cNvPicPr>
            <a:picLocks noChangeAspect="1"/>
          </p:cNvPicPr>
          <p:nvPr/>
        </p:nvPicPr>
        <p:blipFill>
          <a:blip r:embed="rId2"/>
          <a:stretch>
            <a:fillRect/>
          </a:stretch>
        </p:blipFill>
        <p:spPr>
          <a:xfrm>
            <a:off x="724487" y="2333284"/>
            <a:ext cx="7699248" cy="2967787"/>
          </a:xfrm>
          <a:prstGeom prst="rect">
            <a:avLst/>
          </a:prstGeom>
        </p:spPr>
      </p:pic>
    </p:spTree>
    <p:extLst>
      <p:ext uri="{BB962C8B-B14F-4D97-AF65-F5344CB8AC3E}">
        <p14:creationId xmlns:p14="http://schemas.microsoft.com/office/powerpoint/2010/main" val="332989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1331C9F-BB3A-4B8F-92B4-543653A9AD06}"/>
              </a:ext>
            </a:extLst>
          </p:cNvPr>
          <p:cNvSpPr txBox="1">
            <a:spLocks/>
          </p:cNvSpPr>
          <p:nvPr/>
        </p:nvSpPr>
        <p:spPr>
          <a:xfrm>
            <a:off x="3240137" y="429694"/>
            <a:ext cx="5436235" cy="596265"/>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accent4"/>
                </a:solidFill>
                <a:latin typeface="Century Gothic" panose="020B0502020202020204" pitchFamily="34" charset="0"/>
                <a:ea typeface="+mj-ea"/>
                <a:cs typeface="+mj-cs"/>
              </a:defRPr>
            </a:lvl1pPr>
          </a:lstStyle>
          <a:p>
            <a:pPr algn="r"/>
            <a:r>
              <a:rPr lang="es-MX" altLang="es-ES" dirty="0"/>
              <a:t>Distribuciones de Linux.</a:t>
            </a:r>
          </a:p>
        </p:txBody>
      </p:sp>
      <p:sp>
        <p:nvSpPr>
          <p:cNvPr id="7" name="Marcador de posición de contenido 2">
            <a:extLst>
              <a:ext uri="{FF2B5EF4-FFF2-40B4-BE49-F238E27FC236}">
                <a16:creationId xmlns:a16="http://schemas.microsoft.com/office/drawing/2014/main" id="{D5A4AD2E-BB15-4360-9C57-5ECCF8D072A4}"/>
              </a:ext>
            </a:extLst>
          </p:cNvPr>
          <p:cNvSpPr>
            <a:spLocks noGrp="1"/>
          </p:cNvSpPr>
          <p:nvPr>
            <p:ph idx="1"/>
          </p:nvPr>
        </p:nvSpPr>
        <p:spPr>
          <a:xfrm>
            <a:off x="1645920" y="1786597"/>
            <a:ext cx="6773593" cy="4445391"/>
          </a:xfrm>
        </p:spPr>
        <p:txBody>
          <a:bodyPr/>
          <a:lstStyle/>
          <a:p>
            <a:r>
              <a:rPr lang="es-ES" altLang="en-US" dirty="0"/>
              <a:t>Red </a:t>
            </a:r>
            <a:r>
              <a:rPr lang="es-ES" altLang="en-US" dirty="0" err="1"/>
              <a:t>Hat</a:t>
            </a:r>
            <a:r>
              <a:rPr lang="es-ES" altLang="en-US" dirty="0"/>
              <a:t>:</a:t>
            </a:r>
          </a:p>
          <a:p>
            <a:pPr marL="342900" indent="-342900">
              <a:buFont typeface="Arial" panose="020B0604020202020204" pitchFamily="34" charset="0"/>
              <a:buChar char="•"/>
            </a:pPr>
            <a:r>
              <a:rPr lang="es-ES" altLang="en-US" dirty="0"/>
              <a:t>Fundada en 1993.</a:t>
            </a:r>
          </a:p>
          <a:p>
            <a:pPr marL="342900" indent="-342900">
              <a:buFont typeface="Arial" panose="020B0604020202020204" pitchFamily="34" charset="0"/>
              <a:buChar char="•"/>
            </a:pPr>
            <a:endParaRPr lang="es-ES" altLang="en-US" dirty="0"/>
          </a:p>
          <a:p>
            <a:pPr marL="342900" indent="-342900">
              <a:buFont typeface="Arial" panose="020B0604020202020204" pitchFamily="34" charset="0"/>
              <a:buChar char="•"/>
            </a:pPr>
            <a:r>
              <a:rPr lang="es-ES" altLang="en-US" dirty="0"/>
              <a:t>Cuenta con: </a:t>
            </a:r>
          </a:p>
          <a:p>
            <a:pPr marL="857250" lvl="1" indent="-342900"/>
            <a:r>
              <a:rPr lang="es-ES" altLang="en-US" sz="2000" dirty="0"/>
              <a:t>Red </a:t>
            </a:r>
            <a:r>
              <a:rPr lang="es-ES" altLang="en-US" sz="2000" dirty="0" err="1"/>
              <a:t>Hat</a:t>
            </a:r>
            <a:r>
              <a:rPr lang="es-ES" altLang="en-US" sz="2000" dirty="0"/>
              <a:t> Enterprise Linux</a:t>
            </a:r>
          </a:p>
          <a:p>
            <a:pPr marL="857250" lvl="1" indent="-342900"/>
            <a:r>
              <a:rPr lang="es-ES" altLang="en-US" sz="2000" dirty="0"/>
              <a:t>Fedora</a:t>
            </a:r>
          </a:p>
        </p:txBody>
      </p:sp>
      <p:pic>
        <p:nvPicPr>
          <p:cNvPr id="10244" name="Picture 4" descr="Resultado de imagen para RED HAT logo vector">
            <a:extLst>
              <a:ext uri="{FF2B5EF4-FFF2-40B4-BE49-F238E27FC236}">
                <a16:creationId xmlns:a16="http://schemas.microsoft.com/office/drawing/2014/main" id="{C7249905-C0B3-4EA5-98A1-538C84929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08" y="3607192"/>
            <a:ext cx="3250808" cy="325080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esultado de imagen para fedora logo vector">
            <a:extLst>
              <a:ext uri="{FF2B5EF4-FFF2-40B4-BE49-F238E27FC236}">
                <a16:creationId xmlns:a16="http://schemas.microsoft.com/office/drawing/2014/main" id="{6461BA5D-6818-4C81-B0BC-816FBF1E38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920" y="3967089"/>
            <a:ext cx="2574388" cy="257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65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1331C9F-BB3A-4B8F-92B4-543653A9AD06}"/>
              </a:ext>
            </a:extLst>
          </p:cNvPr>
          <p:cNvSpPr txBox="1">
            <a:spLocks/>
          </p:cNvSpPr>
          <p:nvPr/>
        </p:nvSpPr>
        <p:spPr>
          <a:xfrm>
            <a:off x="3240137" y="429694"/>
            <a:ext cx="5436235" cy="596265"/>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accent4"/>
                </a:solidFill>
                <a:latin typeface="Century Gothic" panose="020B0502020202020204" pitchFamily="34" charset="0"/>
                <a:ea typeface="+mj-ea"/>
                <a:cs typeface="+mj-cs"/>
              </a:defRPr>
            </a:lvl1pPr>
          </a:lstStyle>
          <a:p>
            <a:pPr algn="r"/>
            <a:r>
              <a:rPr lang="es-MX" altLang="es-ES" dirty="0"/>
              <a:t>Distribuciones de Linux.</a:t>
            </a:r>
          </a:p>
        </p:txBody>
      </p:sp>
      <p:sp>
        <p:nvSpPr>
          <p:cNvPr id="7" name="Marcador de posición de contenido 2">
            <a:extLst>
              <a:ext uri="{FF2B5EF4-FFF2-40B4-BE49-F238E27FC236}">
                <a16:creationId xmlns:a16="http://schemas.microsoft.com/office/drawing/2014/main" id="{D5A4AD2E-BB15-4360-9C57-5ECCF8D072A4}"/>
              </a:ext>
            </a:extLst>
          </p:cNvPr>
          <p:cNvSpPr>
            <a:spLocks noGrp="1"/>
          </p:cNvSpPr>
          <p:nvPr>
            <p:ph idx="1"/>
          </p:nvPr>
        </p:nvSpPr>
        <p:spPr>
          <a:xfrm>
            <a:off x="1645920" y="1786597"/>
            <a:ext cx="6773593" cy="4445391"/>
          </a:xfrm>
        </p:spPr>
        <p:txBody>
          <a:bodyPr/>
          <a:lstStyle/>
          <a:p>
            <a:r>
              <a:rPr lang="es-ES" altLang="en-US" sz="2000" dirty="0"/>
              <a:t>Debian:</a:t>
            </a:r>
          </a:p>
          <a:p>
            <a:pPr marL="342900" indent="-342900">
              <a:buFont typeface="Arial" panose="020B0604020202020204" pitchFamily="34" charset="0"/>
              <a:buChar char="•"/>
            </a:pPr>
            <a:r>
              <a:rPr lang="es-ES" altLang="en-US" sz="2000" dirty="0"/>
              <a:t>Expuesto por primera vez en 1993.</a:t>
            </a:r>
          </a:p>
          <a:p>
            <a:pPr marL="342900" indent="-342900">
              <a:buFont typeface="Arial" panose="020B0604020202020204" pitchFamily="34" charset="0"/>
              <a:buChar char="•"/>
            </a:pPr>
            <a:r>
              <a:rPr lang="es-ES" altLang="en-US" sz="2000" dirty="0"/>
              <a:t>Libre.</a:t>
            </a:r>
          </a:p>
          <a:p>
            <a:pPr marL="342900" indent="-342900">
              <a:buFont typeface="Arial" panose="020B0604020202020204" pitchFamily="34" charset="0"/>
              <a:buChar char="•"/>
            </a:pPr>
            <a:r>
              <a:rPr lang="es-ES" altLang="en-US" sz="2000" dirty="0"/>
              <a:t>Sostenida por una amplia comunidad.</a:t>
            </a:r>
          </a:p>
          <a:p>
            <a:pPr marL="342900" indent="-342900">
              <a:buFont typeface="Arial" panose="020B0604020202020204" pitchFamily="34" charset="0"/>
              <a:buChar char="•"/>
            </a:pPr>
            <a:endParaRPr lang="es-ES" altLang="en-US" sz="2000" dirty="0"/>
          </a:p>
          <a:p>
            <a:pPr marL="342900" indent="-342900">
              <a:buFont typeface="Arial" panose="020B0604020202020204" pitchFamily="34" charset="0"/>
              <a:buChar char="•"/>
            </a:pPr>
            <a:endParaRPr lang="es-ES" altLang="en-US" sz="2000" dirty="0"/>
          </a:p>
          <a:p>
            <a:endParaRPr lang="es-ES" altLang="en-US" sz="2000" dirty="0"/>
          </a:p>
        </p:txBody>
      </p:sp>
      <p:pic>
        <p:nvPicPr>
          <p:cNvPr id="11266" name="Picture 2" descr="Resultado de imagen para debian logo">
            <a:extLst>
              <a:ext uri="{FF2B5EF4-FFF2-40B4-BE49-F238E27FC236}">
                <a16:creationId xmlns:a16="http://schemas.microsoft.com/office/drawing/2014/main" id="{1E44B508-F292-4F27-9F00-8BEE02345F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9054" y="3529990"/>
            <a:ext cx="2226285" cy="294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3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165E2-04D6-47A6-BFEE-367E374E6950}"/>
              </a:ext>
            </a:extLst>
          </p:cNvPr>
          <p:cNvSpPr>
            <a:spLocks noGrp="1"/>
          </p:cNvSpPr>
          <p:nvPr>
            <p:ph type="title"/>
          </p:nvPr>
        </p:nvSpPr>
        <p:spPr/>
        <p:txBody>
          <a:bodyPr/>
          <a:lstStyle/>
          <a:p>
            <a:pPr algn="r"/>
            <a:r>
              <a:rPr lang="es-MX" dirty="0"/>
              <a:t>Distribuciones de Linux.</a:t>
            </a:r>
          </a:p>
        </p:txBody>
      </p:sp>
      <p:pic>
        <p:nvPicPr>
          <p:cNvPr id="12290" name="Picture 2" descr="Resultado de imagen para UBUNTU vector">
            <a:extLst>
              <a:ext uri="{FF2B5EF4-FFF2-40B4-BE49-F238E27FC236}">
                <a16:creationId xmlns:a16="http://schemas.microsoft.com/office/drawing/2014/main" id="{5D144442-F8FA-441B-9619-33BBEB87F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350" y="1732547"/>
            <a:ext cx="2467643" cy="204814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Resultado de imagen para linux mint logo">
            <a:extLst>
              <a:ext uri="{FF2B5EF4-FFF2-40B4-BE49-F238E27FC236}">
                <a16:creationId xmlns:a16="http://schemas.microsoft.com/office/drawing/2014/main" id="{D507A60F-DBBE-48D2-BF4B-823743FA9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564" y="1732547"/>
            <a:ext cx="2945885" cy="196392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Resultado de imagen para arch linux logo vector">
            <a:extLst>
              <a:ext uri="{FF2B5EF4-FFF2-40B4-BE49-F238E27FC236}">
                <a16:creationId xmlns:a16="http://schemas.microsoft.com/office/drawing/2014/main" id="{2E3F581A-274B-4730-BAFD-D076DFCB3E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3636" y="4033300"/>
            <a:ext cx="3511739" cy="26136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slackware">
            <a:extLst>
              <a:ext uri="{FF2B5EF4-FFF2-40B4-BE49-F238E27FC236}">
                <a16:creationId xmlns:a16="http://schemas.microsoft.com/office/drawing/2014/main" id="{50761833-012B-4091-9E87-CDA5719DC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522" y="4360253"/>
            <a:ext cx="3179298" cy="1959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81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4987B-2880-495F-AEDD-4EA88173A73B}"/>
              </a:ext>
            </a:extLst>
          </p:cNvPr>
          <p:cNvSpPr>
            <a:spLocks noGrp="1"/>
          </p:cNvSpPr>
          <p:nvPr>
            <p:ph type="title"/>
          </p:nvPr>
        </p:nvSpPr>
        <p:spPr/>
        <p:txBody>
          <a:bodyPr/>
          <a:lstStyle/>
          <a:p>
            <a:r>
              <a:rPr lang="es-MX" dirty="0"/>
              <a:t>Distribuciones.</a:t>
            </a:r>
          </a:p>
        </p:txBody>
      </p:sp>
      <p:sp>
        <p:nvSpPr>
          <p:cNvPr id="5" name="Marcador de contenido 4">
            <a:extLst>
              <a:ext uri="{FF2B5EF4-FFF2-40B4-BE49-F238E27FC236}">
                <a16:creationId xmlns:a16="http://schemas.microsoft.com/office/drawing/2014/main" id="{2746A912-1B62-46C6-A7A7-92C71032A701}"/>
              </a:ext>
            </a:extLst>
          </p:cNvPr>
          <p:cNvSpPr>
            <a:spLocks noGrp="1"/>
          </p:cNvSpPr>
          <p:nvPr>
            <p:ph idx="1"/>
          </p:nvPr>
        </p:nvSpPr>
        <p:spPr/>
        <p:txBody>
          <a:bodyPr/>
          <a:lstStyle/>
          <a:p>
            <a:endParaRPr lang="es-MX"/>
          </a:p>
        </p:txBody>
      </p:sp>
      <p:pic>
        <p:nvPicPr>
          <p:cNvPr id="11268" name="Picture 4" descr="https://elblogdejoeaniki.files.wordpress.com/2011/05/linux-distro-timeline-6-8-4.png">
            <a:extLst>
              <a:ext uri="{FF2B5EF4-FFF2-40B4-BE49-F238E27FC236}">
                <a16:creationId xmlns:a16="http://schemas.microsoft.com/office/drawing/2014/main" id="{BEEE08CE-46B2-4F60-A21C-CFE7B16B59A4}"/>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r="1246"/>
          <a:stretch/>
        </p:blipFill>
        <p:spPr bwMode="auto">
          <a:xfrm>
            <a:off x="-39511" y="1639841"/>
            <a:ext cx="9223022" cy="430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2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41E73A-7328-445F-80EA-A49E236C6E0B}"/>
              </a:ext>
            </a:extLst>
          </p:cNvPr>
          <p:cNvSpPr>
            <a:spLocks noGrp="1"/>
          </p:cNvSpPr>
          <p:nvPr>
            <p:ph type="title"/>
          </p:nvPr>
        </p:nvSpPr>
        <p:spPr/>
        <p:txBody>
          <a:bodyPr>
            <a:normAutofit fontScale="90000"/>
          </a:bodyPr>
          <a:lstStyle/>
          <a:p>
            <a:r>
              <a:rPr lang="es-MX" dirty="0"/>
              <a:t>¿Por qué Deberíamos elegir usar GNU/Linux”</a:t>
            </a:r>
          </a:p>
        </p:txBody>
      </p:sp>
      <p:sp>
        <p:nvSpPr>
          <p:cNvPr id="3" name="Marcador de contenido 2">
            <a:extLst>
              <a:ext uri="{FF2B5EF4-FFF2-40B4-BE49-F238E27FC236}">
                <a16:creationId xmlns:a16="http://schemas.microsoft.com/office/drawing/2014/main" id="{8818E4CB-984E-4358-B74C-B2C048D8ACF9}"/>
              </a:ext>
            </a:extLst>
          </p:cNvPr>
          <p:cNvSpPr>
            <a:spLocks noGrp="1"/>
          </p:cNvSpPr>
          <p:nvPr>
            <p:ph idx="1"/>
          </p:nvPr>
        </p:nvSpPr>
        <p:spPr>
          <a:xfrm>
            <a:off x="1438886" y="1401212"/>
            <a:ext cx="6773593" cy="4445391"/>
          </a:xfrm>
        </p:spPr>
        <p:txBody>
          <a:bodyPr/>
          <a:lstStyle/>
          <a:p>
            <a:pPr marL="342900" indent="-342900">
              <a:buFont typeface="Arial" panose="020B0604020202020204" pitchFamily="34" charset="0"/>
              <a:buChar char="•"/>
            </a:pPr>
            <a:r>
              <a:rPr lang="es-MX" dirty="0"/>
              <a:t>Libertad</a:t>
            </a:r>
          </a:p>
          <a:p>
            <a:pPr marL="342900" indent="-342900">
              <a:buFont typeface="Arial" panose="020B0604020202020204" pitchFamily="34" charset="0"/>
              <a:buChar char="•"/>
            </a:pPr>
            <a:r>
              <a:rPr lang="es-MX" dirty="0"/>
              <a:t>Ya lo estas usando. </a:t>
            </a:r>
          </a:p>
          <a:p>
            <a:pPr marL="342900" indent="-342900">
              <a:buFont typeface="Arial" panose="020B0604020202020204" pitchFamily="34" charset="0"/>
              <a:buChar char="•"/>
            </a:pPr>
            <a:r>
              <a:rPr lang="es-MX" dirty="0"/>
              <a:t>Estable y mucho mejor optimizado que Windows.</a:t>
            </a:r>
          </a:p>
          <a:p>
            <a:pPr marL="342900" indent="-342900">
              <a:buFont typeface="Arial" panose="020B0604020202020204" pitchFamily="34" charset="0"/>
              <a:buChar char="•"/>
            </a:pPr>
            <a:r>
              <a:rPr lang="es-MX" dirty="0"/>
              <a:t>Distintas distribuciones con distintos enfoques. </a:t>
            </a:r>
          </a:p>
          <a:p>
            <a:pPr marL="342900" indent="-342900">
              <a:buFont typeface="Arial" panose="020B0604020202020204" pitchFamily="34" charset="0"/>
              <a:buChar char="•"/>
            </a:pPr>
            <a:endParaRPr lang="es-MX" dirty="0"/>
          </a:p>
          <a:p>
            <a:pPr marL="342900" indent="-342900">
              <a:buFont typeface="Arial" panose="020B0604020202020204" pitchFamily="34" charset="0"/>
              <a:buChar char="•"/>
            </a:pPr>
            <a:endParaRPr lang="es-MX" dirty="0"/>
          </a:p>
        </p:txBody>
      </p:sp>
      <p:pic>
        <p:nvPicPr>
          <p:cNvPr id="18436" name="Picture 4" descr="Resultado de imagen para pregunta linux">
            <a:extLst>
              <a:ext uri="{FF2B5EF4-FFF2-40B4-BE49-F238E27FC236}">
                <a16:creationId xmlns:a16="http://schemas.microsoft.com/office/drawing/2014/main" id="{69DF9938-DC93-45FF-8AA8-C75859309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 y="-7971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n relacionada">
            <a:extLst>
              <a:ext uri="{FF2B5EF4-FFF2-40B4-BE49-F238E27FC236}">
                <a16:creationId xmlns:a16="http://schemas.microsoft.com/office/drawing/2014/main" id="{ED8F2479-0266-4935-B4D8-73CDEE691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4640" y="3343654"/>
            <a:ext cx="4183745" cy="351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33882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AEC56-4755-4C83-9DC6-6E8AFF40EBEE}"/>
              </a:ext>
            </a:extLst>
          </p:cNvPr>
          <p:cNvSpPr>
            <a:spLocks noGrp="1"/>
          </p:cNvSpPr>
          <p:nvPr>
            <p:ph type="title"/>
          </p:nvPr>
        </p:nvSpPr>
        <p:spPr/>
        <p:txBody>
          <a:bodyPr/>
          <a:lstStyle/>
          <a:p>
            <a:r>
              <a:rPr lang="es-MX" dirty="0"/>
              <a:t>¿Has usado Linux?</a:t>
            </a:r>
          </a:p>
        </p:txBody>
      </p:sp>
      <p:sp>
        <p:nvSpPr>
          <p:cNvPr id="3" name="Marcador de contenido 2">
            <a:extLst>
              <a:ext uri="{FF2B5EF4-FFF2-40B4-BE49-F238E27FC236}">
                <a16:creationId xmlns:a16="http://schemas.microsoft.com/office/drawing/2014/main" id="{851F5D8D-6049-447C-8EED-A45D9C8D075B}"/>
              </a:ext>
            </a:extLst>
          </p:cNvPr>
          <p:cNvSpPr>
            <a:spLocks noGrp="1"/>
          </p:cNvSpPr>
          <p:nvPr>
            <p:ph idx="1"/>
          </p:nvPr>
        </p:nvSpPr>
        <p:spPr/>
        <p:txBody>
          <a:bodyPr/>
          <a:lstStyle/>
          <a:p>
            <a:endParaRPr lang="es-MX" dirty="0"/>
          </a:p>
        </p:txBody>
      </p:sp>
      <p:pic>
        <p:nvPicPr>
          <p:cNvPr id="1026" name="Picture 2" descr="Resultado de imagen para linux in servers&quot;">
            <a:extLst>
              <a:ext uri="{FF2B5EF4-FFF2-40B4-BE49-F238E27FC236}">
                <a16:creationId xmlns:a16="http://schemas.microsoft.com/office/drawing/2014/main" id="{8990D760-2931-492A-98CF-4C5BE8C99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65" y="1139484"/>
            <a:ext cx="5147692" cy="257384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439CB69-5B28-48BC-92C8-E9DDFEB434DD}"/>
              </a:ext>
            </a:extLst>
          </p:cNvPr>
          <p:cNvPicPr>
            <a:picLocks noChangeAspect="1"/>
          </p:cNvPicPr>
          <p:nvPr/>
        </p:nvPicPr>
        <p:blipFill>
          <a:blip r:embed="rId4"/>
          <a:stretch>
            <a:fillRect/>
          </a:stretch>
        </p:blipFill>
        <p:spPr>
          <a:xfrm>
            <a:off x="736470" y="3354876"/>
            <a:ext cx="4844887" cy="2573846"/>
          </a:xfrm>
          <a:prstGeom prst="rect">
            <a:avLst/>
          </a:prstGeom>
        </p:spPr>
      </p:pic>
      <p:pic>
        <p:nvPicPr>
          <p:cNvPr id="5" name="Imagen 4">
            <a:extLst>
              <a:ext uri="{FF2B5EF4-FFF2-40B4-BE49-F238E27FC236}">
                <a16:creationId xmlns:a16="http://schemas.microsoft.com/office/drawing/2014/main" id="{35759262-7112-4428-B778-B9F0385BBA1F}"/>
              </a:ext>
            </a:extLst>
          </p:cNvPr>
          <p:cNvPicPr>
            <a:picLocks noChangeAspect="1"/>
          </p:cNvPicPr>
          <p:nvPr/>
        </p:nvPicPr>
        <p:blipFill>
          <a:blip r:embed="rId5"/>
          <a:stretch>
            <a:fillRect/>
          </a:stretch>
        </p:blipFill>
        <p:spPr>
          <a:xfrm>
            <a:off x="5032716" y="807157"/>
            <a:ext cx="3810000" cy="3238500"/>
          </a:xfrm>
          <a:prstGeom prst="rect">
            <a:avLst/>
          </a:prstGeom>
        </p:spPr>
      </p:pic>
      <p:pic>
        <p:nvPicPr>
          <p:cNvPr id="1028" name="Picture 4" descr="Resultado de imagen para the internet is linux&quot;">
            <a:extLst>
              <a:ext uri="{FF2B5EF4-FFF2-40B4-BE49-F238E27FC236}">
                <a16:creationId xmlns:a16="http://schemas.microsoft.com/office/drawing/2014/main" id="{F302B896-E93A-4273-B483-8B9519869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913" y="2142077"/>
            <a:ext cx="5147692" cy="257384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A6E9D63-9245-42F7-A6DB-1B2FC55551F4}"/>
              </a:ext>
            </a:extLst>
          </p:cNvPr>
          <p:cNvPicPr>
            <a:picLocks noChangeAspect="1"/>
          </p:cNvPicPr>
          <p:nvPr/>
        </p:nvPicPr>
        <p:blipFill>
          <a:blip r:embed="rId7"/>
          <a:stretch>
            <a:fillRect/>
          </a:stretch>
        </p:blipFill>
        <p:spPr>
          <a:xfrm>
            <a:off x="3106302" y="2907671"/>
            <a:ext cx="4950109" cy="3267072"/>
          </a:xfrm>
          <a:prstGeom prst="rect">
            <a:avLst/>
          </a:prstGeom>
        </p:spPr>
      </p:pic>
    </p:spTree>
    <p:extLst>
      <p:ext uri="{BB962C8B-B14F-4D97-AF65-F5344CB8AC3E}">
        <p14:creationId xmlns:p14="http://schemas.microsoft.com/office/powerpoint/2010/main" val="262969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22865-1B0F-41B2-AFE2-747682963EDE}"/>
              </a:ext>
            </a:extLst>
          </p:cNvPr>
          <p:cNvSpPr>
            <a:spLocks noGrp="1"/>
          </p:cNvSpPr>
          <p:nvPr>
            <p:ph type="title"/>
          </p:nvPr>
        </p:nvSpPr>
        <p:spPr/>
        <p:txBody>
          <a:bodyPr/>
          <a:lstStyle/>
          <a:p>
            <a:r>
              <a:rPr lang="es-MX" dirty="0"/>
              <a:t>Servidor gráfico</a:t>
            </a:r>
          </a:p>
        </p:txBody>
      </p:sp>
      <p:sp>
        <p:nvSpPr>
          <p:cNvPr id="3" name="Marcador de contenido 2">
            <a:extLst>
              <a:ext uri="{FF2B5EF4-FFF2-40B4-BE49-F238E27FC236}">
                <a16:creationId xmlns:a16="http://schemas.microsoft.com/office/drawing/2014/main" id="{D3A9BC4B-201F-429B-8137-497945DA2844}"/>
              </a:ext>
            </a:extLst>
          </p:cNvPr>
          <p:cNvSpPr>
            <a:spLocks noGrp="1"/>
          </p:cNvSpPr>
          <p:nvPr>
            <p:ph idx="1"/>
          </p:nvPr>
        </p:nvSpPr>
        <p:spPr/>
        <p:txBody>
          <a:bodyPr/>
          <a:lstStyle/>
          <a:p>
            <a:r>
              <a:rPr lang="es-ES" dirty="0"/>
              <a:t>Un </a:t>
            </a:r>
            <a:r>
              <a:rPr lang="es-ES" b="1" dirty="0"/>
              <a:t>servidor gráfico</a:t>
            </a:r>
            <a:r>
              <a:rPr lang="es-ES" dirty="0"/>
              <a:t> o </a:t>
            </a:r>
            <a:r>
              <a:rPr lang="es-ES" b="1" dirty="0"/>
              <a:t>servidor de ventanas</a:t>
            </a:r>
            <a:r>
              <a:rPr lang="es-ES" dirty="0"/>
              <a:t> es un programa cuya tarea principal es coordinar la entrada y la salida de sus clientes hacia y desde el resto del sistema operativo, el hardware, y otros. El servidor gráfico se comunica con sus clientes con el protocolo de servidor gráfico.</a:t>
            </a:r>
          </a:p>
          <a:p>
            <a:pPr marL="342900" indent="-342900">
              <a:buFont typeface="Arial" panose="020B0604020202020204" pitchFamily="34" charset="0"/>
              <a:buChar char="•"/>
            </a:pPr>
            <a:r>
              <a:rPr lang="es-MX" dirty="0"/>
              <a:t>X11</a:t>
            </a:r>
          </a:p>
          <a:p>
            <a:pPr marL="342900" indent="-342900">
              <a:buFont typeface="Arial" panose="020B0604020202020204" pitchFamily="34" charset="0"/>
              <a:buChar char="•"/>
            </a:pPr>
            <a:r>
              <a:rPr lang="es-MX" dirty="0"/>
              <a:t>Wayland</a:t>
            </a:r>
          </a:p>
          <a:p>
            <a:pPr marL="342900" indent="-342900">
              <a:buFont typeface="Arial" panose="020B0604020202020204" pitchFamily="34" charset="0"/>
              <a:buChar char="•"/>
            </a:pPr>
            <a:r>
              <a:rPr lang="es-MX" dirty="0"/>
              <a:t>Mir</a:t>
            </a:r>
          </a:p>
          <a:p>
            <a:pPr marL="342900" indent="-342900">
              <a:buFont typeface="Arial" panose="020B0604020202020204" pitchFamily="34" charset="0"/>
              <a:buChar char="•"/>
            </a:pPr>
            <a:r>
              <a:rPr lang="es-MX" dirty="0" err="1"/>
              <a:t>SurfaceFlinger</a:t>
            </a:r>
            <a:r>
              <a:rPr lang="es-MX" dirty="0"/>
              <a:t> (Android)</a:t>
            </a:r>
          </a:p>
        </p:txBody>
      </p:sp>
    </p:spTree>
    <p:extLst>
      <p:ext uri="{BB962C8B-B14F-4D97-AF65-F5344CB8AC3E}">
        <p14:creationId xmlns:p14="http://schemas.microsoft.com/office/powerpoint/2010/main" val="43537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C6E17-55A3-496D-93A6-D1E20596A092}"/>
              </a:ext>
            </a:extLst>
          </p:cNvPr>
          <p:cNvSpPr>
            <a:spLocks noGrp="1"/>
          </p:cNvSpPr>
          <p:nvPr>
            <p:ph type="title"/>
          </p:nvPr>
        </p:nvSpPr>
        <p:spPr/>
        <p:txBody>
          <a:bodyPr/>
          <a:lstStyle/>
          <a:p>
            <a:r>
              <a:rPr lang="es-MX" dirty="0"/>
              <a:t>Entorno de escritorio</a:t>
            </a:r>
          </a:p>
        </p:txBody>
      </p:sp>
      <p:sp>
        <p:nvSpPr>
          <p:cNvPr id="3" name="Marcador de contenido 2">
            <a:extLst>
              <a:ext uri="{FF2B5EF4-FFF2-40B4-BE49-F238E27FC236}">
                <a16:creationId xmlns:a16="http://schemas.microsoft.com/office/drawing/2014/main" id="{DFF4F31F-77BE-4488-BE6F-34FCECF7FEE9}"/>
              </a:ext>
            </a:extLst>
          </p:cNvPr>
          <p:cNvSpPr>
            <a:spLocks noGrp="1"/>
          </p:cNvSpPr>
          <p:nvPr>
            <p:ph idx="1"/>
          </p:nvPr>
        </p:nvSpPr>
        <p:spPr/>
        <p:txBody>
          <a:bodyPr/>
          <a:lstStyle/>
          <a:p>
            <a:r>
              <a:rPr lang="es-ES" dirty="0"/>
              <a:t>Es un conjunto de software para ofrecer al usuario de una computadora una interacción amigable y cómoda. Es una implementación de interfaz gráfica de usuario que ofrece facilidades de acceso y configuración, como barras de herramientas e integración entre aplicaciones con habilidades como arrastrar y soltar.</a:t>
            </a:r>
            <a:endParaRPr lang="es-MX" dirty="0"/>
          </a:p>
        </p:txBody>
      </p:sp>
    </p:spTree>
    <p:extLst>
      <p:ext uri="{BB962C8B-B14F-4D97-AF65-F5344CB8AC3E}">
        <p14:creationId xmlns:p14="http://schemas.microsoft.com/office/powerpoint/2010/main" val="351204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B1650A-81D8-4A39-B42E-C9C6E913CC57}"/>
              </a:ext>
            </a:extLst>
          </p:cNvPr>
          <p:cNvSpPr>
            <a:spLocks noGrp="1"/>
          </p:cNvSpPr>
          <p:nvPr>
            <p:ph type="title"/>
          </p:nvPr>
        </p:nvSpPr>
        <p:spPr/>
        <p:txBody>
          <a:bodyPr/>
          <a:lstStyle/>
          <a:p>
            <a:r>
              <a:rPr lang="es-MX" dirty="0"/>
              <a:t>GNOME</a:t>
            </a:r>
          </a:p>
        </p:txBody>
      </p:sp>
      <p:sp>
        <p:nvSpPr>
          <p:cNvPr id="3" name="Marcador de contenido 2">
            <a:extLst>
              <a:ext uri="{FF2B5EF4-FFF2-40B4-BE49-F238E27FC236}">
                <a16:creationId xmlns:a16="http://schemas.microsoft.com/office/drawing/2014/main" id="{00E5740C-3835-458C-8ED6-3A5C18B684E0}"/>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6CCE2CEC-AEB4-4EC1-983C-64CF972A5093}"/>
              </a:ext>
            </a:extLst>
          </p:cNvPr>
          <p:cNvPicPr>
            <a:picLocks noChangeAspect="1"/>
          </p:cNvPicPr>
          <p:nvPr/>
        </p:nvPicPr>
        <p:blipFill>
          <a:blip r:embed="rId2"/>
          <a:stretch>
            <a:fillRect/>
          </a:stretch>
        </p:blipFill>
        <p:spPr>
          <a:xfrm>
            <a:off x="362243" y="1615841"/>
            <a:ext cx="8419513" cy="4007753"/>
          </a:xfrm>
          <a:prstGeom prst="rect">
            <a:avLst/>
          </a:prstGeom>
        </p:spPr>
      </p:pic>
    </p:spTree>
    <p:extLst>
      <p:ext uri="{BB962C8B-B14F-4D97-AF65-F5344CB8AC3E}">
        <p14:creationId xmlns:p14="http://schemas.microsoft.com/office/powerpoint/2010/main" val="160472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46DD6-A760-450E-A08C-7671C2E31995}"/>
              </a:ext>
            </a:extLst>
          </p:cNvPr>
          <p:cNvSpPr>
            <a:spLocks noGrp="1"/>
          </p:cNvSpPr>
          <p:nvPr>
            <p:ph type="title"/>
          </p:nvPr>
        </p:nvSpPr>
        <p:spPr/>
        <p:txBody>
          <a:bodyPr/>
          <a:lstStyle/>
          <a:p>
            <a:r>
              <a:rPr lang="es-MX" dirty="0"/>
              <a:t>KDE</a:t>
            </a:r>
          </a:p>
        </p:txBody>
      </p:sp>
      <p:sp>
        <p:nvSpPr>
          <p:cNvPr id="3" name="Marcador de contenido 2">
            <a:extLst>
              <a:ext uri="{FF2B5EF4-FFF2-40B4-BE49-F238E27FC236}">
                <a16:creationId xmlns:a16="http://schemas.microsoft.com/office/drawing/2014/main" id="{A65A1425-C819-4836-946E-2598B4D6BBC0}"/>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E5FCF114-B74F-45A6-9925-63F0FF126AA8}"/>
              </a:ext>
            </a:extLst>
          </p:cNvPr>
          <p:cNvPicPr>
            <a:picLocks noChangeAspect="1"/>
          </p:cNvPicPr>
          <p:nvPr/>
        </p:nvPicPr>
        <p:blipFill>
          <a:blip r:embed="rId2"/>
          <a:stretch>
            <a:fillRect/>
          </a:stretch>
        </p:blipFill>
        <p:spPr>
          <a:xfrm>
            <a:off x="0" y="1111627"/>
            <a:ext cx="9144000" cy="4634745"/>
          </a:xfrm>
          <a:prstGeom prst="rect">
            <a:avLst/>
          </a:prstGeom>
        </p:spPr>
      </p:pic>
    </p:spTree>
    <p:extLst>
      <p:ext uri="{BB962C8B-B14F-4D97-AF65-F5344CB8AC3E}">
        <p14:creationId xmlns:p14="http://schemas.microsoft.com/office/powerpoint/2010/main" val="3699038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AEE88-D339-47FE-816A-9E2D2C16E1F7}"/>
              </a:ext>
            </a:extLst>
          </p:cNvPr>
          <p:cNvSpPr>
            <a:spLocks noGrp="1"/>
          </p:cNvSpPr>
          <p:nvPr>
            <p:ph type="title"/>
          </p:nvPr>
        </p:nvSpPr>
        <p:spPr/>
        <p:txBody>
          <a:bodyPr/>
          <a:lstStyle/>
          <a:p>
            <a:r>
              <a:rPr lang="es-MX" dirty="0"/>
              <a:t>Unity</a:t>
            </a:r>
          </a:p>
        </p:txBody>
      </p:sp>
      <p:sp>
        <p:nvSpPr>
          <p:cNvPr id="3" name="Marcador de contenido 2">
            <a:extLst>
              <a:ext uri="{FF2B5EF4-FFF2-40B4-BE49-F238E27FC236}">
                <a16:creationId xmlns:a16="http://schemas.microsoft.com/office/drawing/2014/main" id="{3F503588-B998-42AE-97A8-E5CE805157E9}"/>
              </a:ext>
            </a:extLst>
          </p:cNvPr>
          <p:cNvSpPr>
            <a:spLocks noGrp="1"/>
          </p:cNvSpPr>
          <p:nvPr>
            <p:ph idx="1"/>
          </p:nvPr>
        </p:nvSpPr>
        <p:spPr/>
        <p:txBody>
          <a:bodyPr/>
          <a:lstStyle/>
          <a:p>
            <a:endParaRPr lang="es-MX" dirty="0"/>
          </a:p>
        </p:txBody>
      </p:sp>
      <p:pic>
        <p:nvPicPr>
          <p:cNvPr id="4" name="Imagen 3">
            <a:extLst>
              <a:ext uri="{FF2B5EF4-FFF2-40B4-BE49-F238E27FC236}">
                <a16:creationId xmlns:a16="http://schemas.microsoft.com/office/drawing/2014/main" id="{AF1B2F06-1FA9-4A76-896C-54DA71C4096E}"/>
              </a:ext>
            </a:extLst>
          </p:cNvPr>
          <p:cNvPicPr>
            <a:picLocks noChangeAspect="1"/>
          </p:cNvPicPr>
          <p:nvPr/>
        </p:nvPicPr>
        <p:blipFill>
          <a:blip r:embed="rId2"/>
          <a:stretch>
            <a:fillRect/>
          </a:stretch>
        </p:blipFill>
        <p:spPr>
          <a:xfrm>
            <a:off x="859536" y="1599551"/>
            <a:ext cx="8284464" cy="4632437"/>
          </a:xfrm>
          <a:prstGeom prst="rect">
            <a:avLst/>
          </a:prstGeom>
        </p:spPr>
      </p:pic>
    </p:spTree>
    <p:extLst>
      <p:ext uri="{BB962C8B-B14F-4D97-AF65-F5344CB8AC3E}">
        <p14:creationId xmlns:p14="http://schemas.microsoft.com/office/powerpoint/2010/main" val="134770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A528A-D887-440E-A337-593166BD5D22}"/>
              </a:ext>
            </a:extLst>
          </p:cNvPr>
          <p:cNvSpPr>
            <a:spLocks noGrp="1"/>
          </p:cNvSpPr>
          <p:nvPr>
            <p:ph type="title"/>
          </p:nvPr>
        </p:nvSpPr>
        <p:spPr/>
        <p:txBody>
          <a:bodyPr/>
          <a:lstStyle/>
          <a:p>
            <a:r>
              <a:rPr lang="es-MX" dirty="0"/>
              <a:t>Xfce</a:t>
            </a:r>
          </a:p>
        </p:txBody>
      </p:sp>
      <p:sp>
        <p:nvSpPr>
          <p:cNvPr id="3" name="Marcador de contenido 2">
            <a:extLst>
              <a:ext uri="{FF2B5EF4-FFF2-40B4-BE49-F238E27FC236}">
                <a16:creationId xmlns:a16="http://schemas.microsoft.com/office/drawing/2014/main" id="{8EF2C628-B0C9-4B44-803E-FE07C59DA0F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8C6C6A2A-4DB8-4CF5-9A26-4B56CB7164AA}"/>
              </a:ext>
            </a:extLst>
          </p:cNvPr>
          <p:cNvPicPr>
            <a:picLocks noChangeAspect="1"/>
          </p:cNvPicPr>
          <p:nvPr/>
        </p:nvPicPr>
        <p:blipFill>
          <a:blip r:embed="rId2"/>
          <a:stretch>
            <a:fillRect/>
          </a:stretch>
        </p:blipFill>
        <p:spPr>
          <a:xfrm>
            <a:off x="419921" y="1385180"/>
            <a:ext cx="8284464" cy="4560840"/>
          </a:xfrm>
          <a:prstGeom prst="rect">
            <a:avLst/>
          </a:prstGeom>
        </p:spPr>
      </p:pic>
    </p:spTree>
    <p:extLst>
      <p:ext uri="{BB962C8B-B14F-4D97-AF65-F5344CB8AC3E}">
        <p14:creationId xmlns:p14="http://schemas.microsoft.com/office/powerpoint/2010/main" val="2282167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65A2-3006-4FE1-84F5-A78C68A0CB41}"/>
              </a:ext>
            </a:extLst>
          </p:cNvPr>
          <p:cNvSpPr>
            <a:spLocks noGrp="1"/>
          </p:cNvSpPr>
          <p:nvPr>
            <p:ph type="title"/>
          </p:nvPr>
        </p:nvSpPr>
        <p:spPr/>
        <p:txBody>
          <a:bodyPr/>
          <a:lstStyle/>
          <a:p>
            <a:r>
              <a:rPr lang="es-MX" dirty="0"/>
              <a:t>Gestor de ventanas</a:t>
            </a:r>
          </a:p>
        </p:txBody>
      </p:sp>
      <p:sp>
        <p:nvSpPr>
          <p:cNvPr id="3" name="Marcador de contenido 2">
            <a:extLst>
              <a:ext uri="{FF2B5EF4-FFF2-40B4-BE49-F238E27FC236}">
                <a16:creationId xmlns:a16="http://schemas.microsoft.com/office/drawing/2014/main" id="{9E544448-BACF-4D48-B6C8-989E77B5E73F}"/>
              </a:ext>
            </a:extLst>
          </p:cNvPr>
          <p:cNvSpPr>
            <a:spLocks noGrp="1"/>
          </p:cNvSpPr>
          <p:nvPr>
            <p:ph idx="1"/>
          </p:nvPr>
        </p:nvSpPr>
        <p:spPr/>
        <p:txBody>
          <a:bodyPr/>
          <a:lstStyle/>
          <a:p>
            <a:r>
              <a:rPr lang="es-ES" dirty="0"/>
              <a:t>Es un programa informático que controla la ubicación y apariencia de las ventanas bajo un sistema de ventanas en una interfaz gráfica de usuario.</a:t>
            </a:r>
            <a:endParaRPr lang="es-MX" dirty="0"/>
          </a:p>
        </p:txBody>
      </p:sp>
      <p:pic>
        <p:nvPicPr>
          <p:cNvPr id="1026" name="Picture 2">
            <a:extLst>
              <a:ext uri="{FF2B5EF4-FFF2-40B4-BE49-F238E27FC236}">
                <a16:creationId xmlns:a16="http://schemas.microsoft.com/office/drawing/2014/main" id="{0BC10271-A33D-400B-A649-AC70E8E4F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3108959"/>
            <a:ext cx="6029726" cy="339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00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963F9-1930-4660-9D43-FD1F9FD17464}"/>
              </a:ext>
            </a:extLst>
          </p:cNvPr>
          <p:cNvSpPr>
            <a:spLocks noGrp="1"/>
          </p:cNvSpPr>
          <p:nvPr>
            <p:ph type="title"/>
          </p:nvPr>
        </p:nvSpPr>
        <p:spPr/>
        <p:txBody>
          <a:bodyPr/>
          <a:lstStyle/>
          <a:p>
            <a:r>
              <a:rPr lang="es-MX" dirty="0"/>
              <a:t>Referencias</a:t>
            </a:r>
          </a:p>
        </p:txBody>
      </p:sp>
      <p:sp>
        <p:nvSpPr>
          <p:cNvPr id="3" name="Marcador de contenido 2">
            <a:extLst>
              <a:ext uri="{FF2B5EF4-FFF2-40B4-BE49-F238E27FC236}">
                <a16:creationId xmlns:a16="http://schemas.microsoft.com/office/drawing/2014/main" id="{AA73BB65-8CCF-41CC-8706-0044A8EE10F8}"/>
              </a:ext>
            </a:extLst>
          </p:cNvPr>
          <p:cNvSpPr>
            <a:spLocks noGrp="1"/>
          </p:cNvSpPr>
          <p:nvPr>
            <p:ph idx="1"/>
          </p:nvPr>
        </p:nvSpPr>
        <p:spPr/>
        <p:txBody>
          <a:bodyPr/>
          <a:lstStyle/>
          <a:p>
            <a:pPr marL="342900" indent="-342900">
              <a:buFont typeface="Arial" panose="020B0604020202020204" pitchFamily="34" charset="0"/>
              <a:buChar char="•"/>
            </a:pPr>
            <a:r>
              <a:rPr lang="es-MX" dirty="0">
                <a:hlinkClick r:id="rId2"/>
              </a:rPr>
              <a:t>https://es.wikipedia.org/wiki/Servidor_gr%C3%A1fico</a:t>
            </a:r>
            <a:endParaRPr lang="es-MX" dirty="0"/>
          </a:p>
          <a:p>
            <a:pPr marL="342900" indent="-342900">
              <a:buFont typeface="Arial" panose="020B0604020202020204" pitchFamily="34" charset="0"/>
              <a:buChar char="•"/>
            </a:pPr>
            <a:r>
              <a:rPr lang="es-MX" dirty="0">
                <a:hlinkClick r:id="rId3"/>
              </a:rPr>
              <a:t>https://es.wikipedia.org/wiki/Sistema_de_ventanas_X</a:t>
            </a:r>
            <a:endParaRPr lang="es-MX" dirty="0"/>
          </a:p>
          <a:p>
            <a:pPr marL="342900" indent="-342900">
              <a:buFont typeface="Arial" panose="020B0604020202020204" pitchFamily="34" charset="0"/>
              <a:buChar char="•"/>
            </a:pPr>
            <a:r>
              <a:rPr lang="es-MX" dirty="0">
                <a:hlinkClick r:id="rId4"/>
              </a:rPr>
              <a:t>https://es.wikipedia.org/wiki/Entorno_de_escritorio</a:t>
            </a:r>
            <a:endParaRPr lang="es-MX" dirty="0"/>
          </a:p>
          <a:p>
            <a:pPr marL="342900" indent="-342900">
              <a:buFont typeface="Arial" panose="020B0604020202020204" pitchFamily="34" charset="0"/>
              <a:buChar char="•"/>
            </a:pPr>
            <a:r>
              <a:rPr lang="es-MX" dirty="0">
                <a:hlinkClick r:id="rId5"/>
              </a:rPr>
              <a:t>https://es.wikipedia.org/wiki/Gestor_de_ventanas</a:t>
            </a:r>
            <a:endParaRPr lang="es-MX" dirty="0"/>
          </a:p>
          <a:p>
            <a:pPr marL="342900" indent="-342900">
              <a:buFont typeface="Arial" panose="020B0604020202020204" pitchFamily="34" charset="0"/>
              <a:buChar char="•"/>
            </a:pPr>
            <a:r>
              <a:rPr lang="es-MX">
                <a:hlinkClick r:id="rId6"/>
              </a:rPr>
              <a:t>http://recursos.juncotic.com/cursos/linux0/</a:t>
            </a:r>
            <a:endParaRPr lang="es-MX" dirty="0"/>
          </a:p>
        </p:txBody>
      </p:sp>
    </p:spTree>
    <p:extLst>
      <p:ext uri="{BB962C8B-B14F-4D97-AF65-F5344CB8AC3E}">
        <p14:creationId xmlns:p14="http://schemas.microsoft.com/office/powerpoint/2010/main" val="3318887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58085" y="357505"/>
            <a:ext cx="5436235" cy="596265"/>
          </a:xfrm>
        </p:spPr>
        <p:txBody>
          <a:bodyPr/>
          <a:lstStyle/>
          <a:p>
            <a:pPr algn="r"/>
            <a:r>
              <a:rPr lang="es-MX" altLang="es-ES" dirty="0"/>
              <a:t>¿Qué es Linux?</a:t>
            </a:r>
          </a:p>
        </p:txBody>
      </p:sp>
      <p:pic>
        <p:nvPicPr>
          <p:cNvPr id="4" name="Picture 6" descr="Resultado de imagen para tux libre">
            <a:extLst>
              <a:ext uri="{FF2B5EF4-FFF2-40B4-BE49-F238E27FC236}">
                <a16:creationId xmlns:a16="http://schemas.microsoft.com/office/drawing/2014/main" id="{B9DF7258-E106-4A5B-A256-970D0766A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452" y="2388572"/>
            <a:ext cx="4908882" cy="41725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628A5AC-2E8B-4115-BA12-F40D067E8562}"/>
              </a:ext>
            </a:extLst>
          </p:cNvPr>
          <p:cNvSpPr txBox="1"/>
          <p:nvPr/>
        </p:nvSpPr>
        <p:spPr>
          <a:xfrm>
            <a:off x="5176202" y="5984041"/>
            <a:ext cx="3510625" cy="577081"/>
          </a:xfrm>
          <a:prstGeom prst="rect">
            <a:avLst/>
          </a:prstGeom>
          <a:noFill/>
        </p:spPr>
        <p:txBody>
          <a:bodyPr wrap="square" rtlCol="0">
            <a:spAutoFit/>
          </a:bodyPr>
          <a:lstStyle/>
          <a:p>
            <a:r>
              <a:rPr lang="es-MX" sz="1050" dirty="0"/>
              <a:t> https://ih0.redbubble.net/image.553512372.0278/flat,1000x1000,075,f.u1.jpg</a:t>
            </a:r>
          </a:p>
        </p:txBody>
      </p:sp>
      <p:sp>
        <p:nvSpPr>
          <p:cNvPr id="6" name="Marcador de contenido 2">
            <a:extLst>
              <a:ext uri="{FF2B5EF4-FFF2-40B4-BE49-F238E27FC236}">
                <a16:creationId xmlns:a16="http://schemas.microsoft.com/office/drawing/2014/main" id="{68FC6C5E-6281-48CC-8E86-49C618EF57F8}"/>
              </a:ext>
            </a:extLst>
          </p:cNvPr>
          <p:cNvSpPr>
            <a:spLocks noGrp="1"/>
          </p:cNvSpPr>
          <p:nvPr>
            <p:ph idx="1"/>
          </p:nvPr>
        </p:nvSpPr>
        <p:spPr>
          <a:xfrm>
            <a:off x="1105955" y="1420819"/>
            <a:ext cx="6773593" cy="4851762"/>
          </a:xfrm>
        </p:spPr>
        <p:txBody>
          <a:bodyPr/>
          <a:lstStyle/>
          <a:p>
            <a:pPr algn="ctr"/>
            <a:r>
              <a:rPr lang="es-MX" dirty="0"/>
              <a:t>Imagina usar un carro creado por múltiples genios de los automóviles, el cual puedes modificar al mínimo detalle.</a:t>
            </a:r>
          </a:p>
          <a:p>
            <a:pPr marL="342900" indent="-342900">
              <a:buFont typeface="Arial" panose="020B0604020202020204" pitchFamily="34" charset="0"/>
              <a:buChar char="•"/>
            </a:pPr>
            <a:endParaRPr lang="es-MX" dirty="0"/>
          </a:p>
          <a:p>
            <a:endParaRPr lang="es-MX" sz="2400" dirty="0">
              <a:solidFill>
                <a:schemeClr val="tx1"/>
              </a:solidFill>
            </a:endParaRPr>
          </a:p>
          <a:p>
            <a:endParaRPr lang="es-MX"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137" y="429694"/>
            <a:ext cx="5436235" cy="596265"/>
          </a:xfrm>
        </p:spPr>
        <p:txBody>
          <a:bodyPr/>
          <a:lstStyle/>
          <a:p>
            <a:pPr algn="r"/>
            <a:r>
              <a:rPr lang="es-MX" altLang="es-ES" dirty="0"/>
              <a:t>¿Qué es Linux?</a:t>
            </a:r>
          </a:p>
        </p:txBody>
      </p:sp>
      <p:sp>
        <p:nvSpPr>
          <p:cNvPr id="3" name="Marcador de posición de contenido 2"/>
          <p:cNvSpPr>
            <a:spLocks noGrp="1"/>
          </p:cNvSpPr>
          <p:nvPr>
            <p:ph idx="1"/>
          </p:nvPr>
        </p:nvSpPr>
        <p:spPr>
          <a:xfrm>
            <a:off x="1609826" y="1302403"/>
            <a:ext cx="6773593" cy="4445391"/>
          </a:xfrm>
        </p:spPr>
        <p:txBody>
          <a:bodyPr/>
          <a:lstStyle/>
          <a:p>
            <a:r>
              <a:rPr lang="es-ES" altLang="en-US" sz="2400" dirty="0"/>
              <a:t>GNU/Linux:</a:t>
            </a:r>
          </a:p>
          <a:p>
            <a:pPr marL="342900" indent="-342900">
              <a:buFont typeface="Arial" panose="020B0604020202020204" pitchFamily="34" charset="0"/>
              <a:buChar char="•"/>
            </a:pPr>
            <a:r>
              <a:rPr lang="es-ES" altLang="en-US" dirty="0"/>
              <a:t>Sistema operativo Libre.</a:t>
            </a:r>
          </a:p>
          <a:p>
            <a:pPr marL="342900" indent="-342900">
              <a:buFont typeface="Arial" panose="020B0604020202020204" pitchFamily="34" charset="0"/>
              <a:buChar char="•"/>
            </a:pPr>
            <a:r>
              <a:rPr lang="es-ES" altLang="en-US" dirty="0"/>
              <a:t>Sistema de archivos ext4.</a:t>
            </a:r>
          </a:p>
          <a:p>
            <a:pPr marL="342900" indent="-342900">
              <a:buFont typeface="Arial" panose="020B0604020202020204" pitchFamily="34" charset="0"/>
              <a:buChar char="•"/>
            </a:pPr>
            <a:r>
              <a:rPr lang="es-ES" altLang="en-US" dirty="0"/>
              <a:t>Tipo Unix, basado en </a:t>
            </a:r>
            <a:r>
              <a:rPr lang="es-ES" altLang="en-US" dirty="0" err="1"/>
              <a:t>Minix</a:t>
            </a:r>
            <a:r>
              <a:rPr lang="es-ES" altLang="en-US" dirty="0"/>
              <a:t>.</a:t>
            </a:r>
          </a:p>
          <a:p>
            <a:pPr marL="342900" indent="-342900">
              <a:buFont typeface="Arial" panose="020B0604020202020204" pitchFamily="34" charset="0"/>
              <a:buChar char="•"/>
            </a:pPr>
            <a:r>
              <a:rPr lang="es-ES" altLang="en-US" dirty="0"/>
              <a:t>Multiplataforma, multiusuario y multitarea.</a:t>
            </a:r>
          </a:p>
          <a:p>
            <a:pPr marL="342900" indent="-342900">
              <a:buFont typeface="Arial" panose="020B0604020202020204" pitchFamily="34" charset="0"/>
              <a:buChar char="•"/>
            </a:pPr>
            <a:endParaRPr lang="es-ES" altLang="en-US" dirty="0"/>
          </a:p>
          <a:p>
            <a:pPr marL="342900" indent="-342900">
              <a:buFont typeface="Arial" panose="020B0604020202020204" pitchFamily="34" charset="0"/>
              <a:buChar char="•"/>
            </a:pPr>
            <a:endParaRPr lang="es-ES" altLang="en-US" dirty="0"/>
          </a:p>
        </p:txBody>
      </p:sp>
      <p:pic>
        <p:nvPicPr>
          <p:cNvPr id="4" name="Picture 2" descr="Imagen relacionada">
            <a:extLst>
              <a:ext uri="{FF2B5EF4-FFF2-40B4-BE49-F238E27FC236}">
                <a16:creationId xmlns:a16="http://schemas.microsoft.com/office/drawing/2014/main" id="{8C9F4F96-BE2B-4F61-B02D-6EA995C9CD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5115" y="3284635"/>
            <a:ext cx="2232692" cy="323556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08B77AE-95C2-428E-8EBE-74FDFE76CEAB}"/>
              </a:ext>
            </a:extLst>
          </p:cNvPr>
          <p:cNvSpPr/>
          <p:nvPr/>
        </p:nvSpPr>
        <p:spPr>
          <a:xfrm>
            <a:off x="6628276" y="6220557"/>
            <a:ext cx="1755143" cy="415498"/>
          </a:xfrm>
          <a:prstGeom prst="rect">
            <a:avLst/>
          </a:prstGeom>
        </p:spPr>
        <p:txBody>
          <a:bodyPr wrap="square">
            <a:spAutoFit/>
          </a:bodyPr>
          <a:lstStyle/>
          <a:p>
            <a:r>
              <a:rPr lang="es-MX" sz="1050" dirty="0"/>
              <a:t>https://www.gnu.org/graphics/umsa/gnu-tux.svg</a:t>
            </a:r>
          </a:p>
        </p:txBody>
      </p:sp>
    </p:spTree>
    <p:extLst>
      <p:ext uri="{BB962C8B-B14F-4D97-AF65-F5344CB8AC3E}">
        <p14:creationId xmlns:p14="http://schemas.microsoft.com/office/powerpoint/2010/main" val="45179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884447-AF25-40F0-9FF8-82E79B16BCCD}"/>
              </a:ext>
            </a:extLst>
          </p:cNvPr>
          <p:cNvSpPr>
            <a:spLocks noGrp="1"/>
          </p:cNvSpPr>
          <p:nvPr>
            <p:ph type="title"/>
          </p:nvPr>
        </p:nvSpPr>
        <p:spPr/>
        <p:txBody>
          <a:bodyPr/>
          <a:lstStyle/>
          <a:p>
            <a:pPr algn="r"/>
            <a:r>
              <a:rPr lang="es-MX" dirty="0"/>
              <a:t>¿Qué es Linux?</a:t>
            </a:r>
          </a:p>
        </p:txBody>
      </p:sp>
      <p:sp>
        <p:nvSpPr>
          <p:cNvPr id="3" name="Marcador de contenido 2">
            <a:extLst>
              <a:ext uri="{FF2B5EF4-FFF2-40B4-BE49-F238E27FC236}">
                <a16:creationId xmlns:a16="http://schemas.microsoft.com/office/drawing/2014/main" id="{E417F009-2D7A-450B-A16C-C9ED3C39293E}"/>
              </a:ext>
            </a:extLst>
          </p:cNvPr>
          <p:cNvSpPr>
            <a:spLocks noGrp="1"/>
          </p:cNvSpPr>
          <p:nvPr>
            <p:ph idx="1"/>
          </p:nvPr>
        </p:nvSpPr>
        <p:spPr/>
        <p:txBody>
          <a:bodyPr/>
          <a:lstStyle/>
          <a:p>
            <a:pPr algn="ctr"/>
            <a:r>
              <a:rPr lang="es-MX" dirty="0"/>
              <a:t>“Software que respeta la libertad de los usuarios y la comunidad”(Stallman R. ,2003)</a:t>
            </a:r>
          </a:p>
          <a:p>
            <a:endParaRPr lang="es-MX" dirty="0"/>
          </a:p>
          <a:p>
            <a:r>
              <a:rPr lang="es-MX" dirty="0"/>
              <a:t>Libertades: </a:t>
            </a:r>
          </a:p>
          <a:p>
            <a:pPr marL="342900" indent="-342900">
              <a:buFont typeface="Arial" panose="020B0604020202020204" pitchFamily="34" charset="0"/>
              <a:buChar char="•"/>
            </a:pPr>
            <a:r>
              <a:rPr lang="es-MX" dirty="0"/>
              <a:t>Ejecutarse como se desee.</a:t>
            </a:r>
          </a:p>
          <a:p>
            <a:pPr marL="342900" indent="-342900">
              <a:buFont typeface="Arial" panose="020B0604020202020204" pitchFamily="34" charset="0"/>
              <a:buChar char="•"/>
            </a:pPr>
            <a:r>
              <a:rPr lang="es-MX" dirty="0"/>
              <a:t>Estudiar como funciona y cambiarlo.</a:t>
            </a:r>
          </a:p>
          <a:p>
            <a:pPr marL="342900" indent="-342900">
              <a:buFont typeface="Arial" panose="020B0604020202020204" pitchFamily="34" charset="0"/>
              <a:buChar char="•"/>
            </a:pPr>
            <a:r>
              <a:rPr lang="es-MX" dirty="0"/>
              <a:t>Libertad de distribuir copias, gratuitas o no.</a:t>
            </a:r>
          </a:p>
          <a:p>
            <a:pPr marL="342900" indent="-342900">
              <a:buFont typeface="Arial" panose="020B0604020202020204" pitchFamily="34" charset="0"/>
              <a:buChar char="•"/>
            </a:pPr>
            <a:r>
              <a:rPr lang="es-MX" dirty="0"/>
              <a:t> Distribuir copias de versiones modificadas a terceros.</a:t>
            </a:r>
          </a:p>
          <a:p>
            <a:pPr marL="342900" indent="-342900">
              <a:buFont typeface="Arial" panose="020B0604020202020204" pitchFamily="34" charset="0"/>
              <a:buChar char="•"/>
            </a:pPr>
            <a:endParaRPr lang="es-MX" dirty="0"/>
          </a:p>
          <a:p>
            <a:endParaRPr lang="es-MX" sz="2400" dirty="0">
              <a:solidFill>
                <a:schemeClr val="tx1"/>
              </a:solidFill>
            </a:endParaRPr>
          </a:p>
          <a:p>
            <a:endParaRPr lang="es-MX" dirty="0"/>
          </a:p>
        </p:txBody>
      </p:sp>
    </p:spTree>
    <p:extLst>
      <p:ext uri="{BB962C8B-B14F-4D97-AF65-F5344CB8AC3E}">
        <p14:creationId xmlns:p14="http://schemas.microsoft.com/office/powerpoint/2010/main" val="614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8321E-29B6-4023-B267-8615D7D40852}"/>
              </a:ext>
            </a:extLst>
          </p:cNvPr>
          <p:cNvSpPr>
            <a:spLocks noGrp="1"/>
          </p:cNvSpPr>
          <p:nvPr>
            <p:ph type="title"/>
          </p:nvPr>
        </p:nvSpPr>
        <p:spPr>
          <a:xfrm>
            <a:off x="3765863" y="263029"/>
            <a:ext cx="4832808" cy="928469"/>
          </a:xfrm>
        </p:spPr>
        <p:txBody>
          <a:bodyPr/>
          <a:lstStyle/>
          <a:p>
            <a:r>
              <a:rPr lang="es-MX" dirty="0"/>
              <a:t>Historia de Linux y UNIX</a:t>
            </a:r>
          </a:p>
        </p:txBody>
      </p:sp>
      <p:pic>
        <p:nvPicPr>
          <p:cNvPr id="2050" name="Picture 2" descr="Resultado de imagen para dennis ritchie, ken thompson and richard stallman">
            <a:extLst>
              <a:ext uri="{FF2B5EF4-FFF2-40B4-BE49-F238E27FC236}">
                <a16:creationId xmlns:a16="http://schemas.microsoft.com/office/drawing/2014/main" id="{E7C09B35-7F46-4A44-A98F-FA571F6DA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289" y="2177715"/>
            <a:ext cx="2360574" cy="31216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1545B50-9B3D-42C6-81A7-848D7DCD7508}"/>
              </a:ext>
            </a:extLst>
          </p:cNvPr>
          <p:cNvSpPr txBox="1"/>
          <p:nvPr/>
        </p:nvSpPr>
        <p:spPr>
          <a:xfrm>
            <a:off x="1405289" y="5377930"/>
            <a:ext cx="2504047" cy="430887"/>
          </a:xfrm>
          <a:prstGeom prst="rect">
            <a:avLst/>
          </a:prstGeom>
          <a:noFill/>
        </p:spPr>
        <p:txBody>
          <a:bodyPr wrap="square" rtlCol="0">
            <a:spAutoFit/>
          </a:bodyPr>
          <a:lstStyle/>
          <a:p>
            <a:r>
              <a:rPr lang="es-MX" sz="1050" dirty="0"/>
              <a:t>https://qph.fs.quoracdn.net/main-qimg-f94fad2ce5bdc17079b40fe53fa21afb-c</a:t>
            </a:r>
          </a:p>
        </p:txBody>
      </p:sp>
      <p:sp>
        <p:nvSpPr>
          <p:cNvPr id="6" name="CuadroTexto 5">
            <a:extLst>
              <a:ext uri="{FF2B5EF4-FFF2-40B4-BE49-F238E27FC236}">
                <a16:creationId xmlns:a16="http://schemas.microsoft.com/office/drawing/2014/main" id="{D4E48025-385B-4A53-A806-C239693BFA77}"/>
              </a:ext>
            </a:extLst>
          </p:cNvPr>
          <p:cNvSpPr txBox="1"/>
          <p:nvPr/>
        </p:nvSpPr>
        <p:spPr>
          <a:xfrm>
            <a:off x="1405289" y="1502622"/>
            <a:ext cx="2360574" cy="707886"/>
          </a:xfrm>
          <a:prstGeom prst="rect">
            <a:avLst/>
          </a:prstGeom>
          <a:noFill/>
        </p:spPr>
        <p:txBody>
          <a:bodyPr wrap="square" rtlCol="0">
            <a:spAutoFit/>
          </a:bodyPr>
          <a:lstStyle/>
          <a:p>
            <a:r>
              <a:rPr lang="es-MX" sz="2000" dirty="0"/>
              <a:t>Richard Stallman</a:t>
            </a:r>
          </a:p>
          <a:p>
            <a:r>
              <a:rPr lang="es-MX" sz="2000" dirty="0"/>
              <a:t>(1953-today)</a:t>
            </a:r>
          </a:p>
        </p:txBody>
      </p:sp>
      <p:pic>
        <p:nvPicPr>
          <p:cNvPr id="2052" name="Picture 4" descr="Resultado de imagen para ken thompson">
            <a:extLst>
              <a:ext uri="{FF2B5EF4-FFF2-40B4-BE49-F238E27FC236}">
                <a16:creationId xmlns:a16="http://schemas.microsoft.com/office/drawing/2014/main" id="{8CB3D042-2D40-46DE-AD83-F86A31ED8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863" y="2177715"/>
            <a:ext cx="2249803" cy="312160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453FE29-B66B-4DE6-A6CD-031597A353D0}"/>
              </a:ext>
            </a:extLst>
          </p:cNvPr>
          <p:cNvSpPr txBox="1"/>
          <p:nvPr/>
        </p:nvSpPr>
        <p:spPr>
          <a:xfrm>
            <a:off x="3765863" y="5365711"/>
            <a:ext cx="2249803" cy="415498"/>
          </a:xfrm>
          <a:prstGeom prst="rect">
            <a:avLst/>
          </a:prstGeom>
          <a:noFill/>
        </p:spPr>
        <p:txBody>
          <a:bodyPr wrap="square" rtlCol="0">
            <a:spAutoFit/>
          </a:bodyPr>
          <a:lstStyle/>
          <a:p>
            <a:r>
              <a:rPr lang="es-MX" sz="1050" dirty="0"/>
              <a:t>https://www.ecured.cu/images/e/e4/Thompson.jpg</a:t>
            </a:r>
          </a:p>
        </p:txBody>
      </p:sp>
      <p:sp>
        <p:nvSpPr>
          <p:cNvPr id="10" name="CuadroTexto 9">
            <a:extLst>
              <a:ext uri="{FF2B5EF4-FFF2-40B4-BE49-F238E27FC236}">
                <a16:creationId xmlns:a16="http://schemas.microsoft.com/office/drawing/2014/main" id="{6EF12DA5-B262-4738-A3CC-B789C26B914C}"/>
              </a:ext>
            </a:extLst>
          </p:cNvPr>
          <p:cNvSpPr txBox="1"/>
          <p:nvPr/>
        </p:nvSpPr>
        <p:spPr>
          <a:xfrm>
            <a:off x="3765863" y="1535414"/>
            <a:ext cx="2249803" cy="707886"/>
          </a:xfrm>
          <a:prstGeom prst="rect">
            <a:avLst/>
          </a:prstGeom>
          <a:noFill/>
        </p:spPr>
        <p:txBody>
          <a:bodyPr wrap="square" rtlCol="0">
            <a:spAutoFit/>
          </a:bodyPr>
          <a:lstStyle/>
          <a:p>
            <a:r>
              <a:rPr lang="es-MX" sz="2000" dirty="0"/>
              <a:t>Ken Thompson </a:t>
            </a:r>
          </a:p>
          <a:p>
            <a:r>
              <a:rPr lang="es-MX" sz="2000" dirty="0"/>
              <a:t>(1943-today)</a:t>
            </a:r>
          </a:p>
        </p:txBody>
      </p:sp>
      <p:pic>
        <p:nvPicPr>
          <p:cNvPr id="2056" name="Picture 8" descr="Resultado de imagen para dennis ritchie">
            <a:extLst>
              <a:ext uri="{FF2B5EF4-FFF2-40B4-BE49-F238E27FC236}">
                <a16:creationId xmlns:a16="http://schemas.microsoft.com/office/drawing/2014/main" id="{3FB20F9F-3964-4C4C-A78D-E5A3596D9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51" r="29862"/>
          <a:stretch/>
        </p:blipFill>
        <p:spPr bwMode="auto">
          <a:xfrm>
            <a:off x="6015666" y="2177715"/>
            <a:ext cx="2252864" cy="3121601"/>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25C3E8B9-2131-41E8-8045-9EB2B3468204}"/>
              </a:ext>
            </a:extLst>
          </p:cNvPr>
          <p:cNvSpPr txBox="1"/>
          <p:nvPr/>
        </p:nvSpPr>
        <p:spPr>
          <a:xfrm>
            <a:off x="6015667" y="5350322"/>
            <a:ext cx="2252864" cy="577081"/>
          </a:xfrm>
          <a:prstGeom prst="rect">
            <a:avLst/>
          </a:prstGeom>
          <a:noFill/>
        </p:spPr>
        <p:txBody>
          <a:bodyPr wrap="square" rtlCol="0">
            <a:spAutoFit/>
          </a:bodyPr>
          <a:lstStyle/>
          <a:p>
            <a:r>
              <a:rPr lang="es-MX" sz="1050" dirty="0"/>
              <a:t>https://s24255.pcdn.co/wp-content/uploads/2015/09/Dennis-Ritchie.jpg</a:t>
            </a:r>
          </a:p>
        </p:txBody>
      </p:sp>
      <p:sp>
        <p:nvSpPr>
          <p:cNvPr id="14" name="CuadroTexto 13">
            <a:extLst>
              <a:ext uri="{FF2B5EF4-FFF2-40B4-BE49-F238E27FC236}">
                <a16:creationId xmlns:a16="http://schemas.microsoft.com/office/drawing/2014/main" id="{F659AB64-722C-4007-B3CE-1D29EEF117D7}"/>
              </a:ext>
            </a:extLst>
          </p:cNvPr>
          <p:cNvSpPr txBox="1"/>
          <p:nvPr/>
        </p:nvSpPr>
        <p:spPr>
          <a:xfrm>
            <a:off x="6015665" y="1529045"/>
            <a:ext cx="2249803" cy="707886"/>
          </a:xfrm>
          <a:prstGeom prst="rect">
            <a:avLst/>
          </a:prstGeom>
          <a:noFill/>
        </p:spPr>
        <p:txBody>
          <a:bodyPr wrap="square" rtlCol="0">
            <a:spAutoFit/>
          </a:bodyPr>
          <a:lstStyle/>
          <a:p>
            <a:r>
              <a:rPr lang="es-MX" sz="2000" dirty="0"/>
              <a:t>Dennis Ritchie</a:t>
            </a:r>
          </a:p>
          <a:p>
            <a:r>
              <a:rPr lang="es-MX" sz="2000" dirty="0"/>
              <a:t> (1947-2011)</a:t>
            </a:r>
          </a:p>
        </p:txBody>
      </p:sp>
    </p:spTree>
    <p:extLst>
      <p:ext uri="{BB962C8B-B14F-4D97-AF65-F5344CB8AC3E}">
        <p14:creationId xmlns:p14="http://schemas.microsoft.com/office/powerpoint/2010/main" val="8405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137" y="429694"/>
            <a:ext cx="5436235" cy="596265"/>
          </a:xfrm>
        </p:spPr>
        <p:txBody>
          <a:bodyPr/>
          <a:lstStyle/>
          <a:p>
            <a:pPr algn="r"/>
            <a:r>
              <a:rPr lang="es-MX" altLang="es-ES" dirty="0"/>
              <a:t>Historia de Linux y  UNIX.</a:t>
            </a:r>
          </a:p>
        </p:txBody>
      </p:sp>
      <p:sp>
        <p:nvSpPr>
          <p:cNvPr id="3" name="Marcador de posición de contenido 2"/>
          <p:cNvSpPr>
            <a:spLocks noGrp="1"/>
          </p:cNvSpPr>
          <p:nvPr>
            <p:ph idx="1"/>
          </p:nvPr>
        </p:nvSpPr>
        <p:spPr>
          <a:xfrm>
            <a:off x="1645920" y="1786597"/>
            <a:ext cx="6773593" cy="4445391"/>
          </a:xfrm>
        </p:spPr>
        <p:txBody>
          <a:bodyPr/>
          <a:lstStyle/>
          <a:p>
            <a:r>
              <a:rPr lang="es-ES" altLang="en-US" sz="2800" dirty="0"/>
              <a:t>UNIX:</a:t>
            </a:r>
          </a:p>
          <a:p>
            <a:pPr marL="342900" indent="-342900">
              <a:buFont typeface="Arial" panose="020B0604020202020204" pitchFamily="34" charset="0"/>
              <a:buChar char="•"/>
            </a:pPr>
            <a:endParaRPr lang="es-ES" altLang="en-US" dirty="0"/>
          </a:p>
          <a:p>
            <a:pPr marL="342900" indent="-342900">
              <a:buFont typeface="Arial" panose="020B0604020202020204" pitchFamily="34" charset="0"/>
              <a:buChar char="•"/>
            </a:pPr>
            <a:r>
              <a:rPr lang="es-ES" altLang="en-US" dirty="0"/>
              <a:t>Surge en 1969 en los laboratorios Bell.</a:t>
            </a:r>
          </a:p>
          <a:p>
            <a:pPr marL="342900" indent="-342900">
              <a:buFont typeface="Arial" panose="020B0604020202020204" pitchFamily="34" charset="0"/>
              <a:buChar char="•"/>
            </a:pPr>
            <a:r>
              <a:rPr lang="es-ES" altLang="en-US" dirty="0" err="1"/>
              <a:t>Uniplexed</a:t>
            </a:r>
            <a:r>
              <a:rPr lang="es-ES" altLang="en-US" dirty="0"/>
              <a:t> </a:t>
            </a:r>
            <a:r>
              <a:rPr lang="es-ES" altLang="en-US" dirty="0" err="1"/>
              <a:t>Information</a:t>
            </a:r>
            <a:r>
              <a:rPr lang="es-ES" altLang="en-US" dirty="0"/>
              <a:t> and Computing </a:t>
            </a:r>
            <a:r>
              <a:rPr lang="es-ES" altLang="en-US" dirty="0" err="1"/>
              <a:t>System</a:t>
            </a:r>
            <a:endParaRPr lang="es-ES" altLang="en-US" dirty="0"/>
          </a:p>
          <a:p>
            <a:pPr marL="342900" indent="-342900">
              <a:buFont typeface="Arial" panose="020B0604020202020204" pitchFamily="34" charset="0"/>
              <a:buChar char="•"/>
            </a:pPr>
            <a:r>
              <a:rPr lang="es-ES" altLang="en-US" dirty="0"/>
              <a:t>Hecho en C.</a:t>
            </a:r>
          </a:p>
          <a:p>
            <a:pPr marL="342900" indent="-342900">
              <a:buFont typeface="Arial" panose="020B0604020202020204" pitchFamily="34" charset="0"/>
              <a:buChar char="•"/>
            </a:pPr>
            <a:r>
              <a:rPr lang="es-ES" altLang="en-US" dirty="0"/>
              <a:t>Multitarea, multiusuario y Portable.</a:t>
            </a:r>
          </a:p>
          <a:p>
            <a:pPr marL="342900" indent="-342900">
              <a:buFont typeface="Arial" panose="020B0604020202020204" pitchFamily="34" charset="0"/>
              <a:buChar char="•"/>
            </a:pPr>
            <a:r>
              <a:rPr lang="es-ES" altLang="en-US" dirty="0"/>
              <a:t>Basado en </a:t>
            </a:r>
            <a:r>
              <a:rPr lang="es-ES" altLang="en-US" dirty="0" err="1"/>
              <a:t>Multics</a:t>
            </a:r>
            <a:r>
              <a:rPr lang="es-ES" altLang="en-US" dirty="0"/>
              <a:t>.</a:t>
            </a:r>
          </a:p>
          <a:p>
            <a:pPr marL="342900" indent="-342900">
              <a:buFont typeface="Arial" panose="020B0604020202020204" pitchFamily="34" charset="0"/>
              <a:buChar char="•"/>
            </a:pPr>
            <a:endParaRPr lang="es-ES" altLang="en-US" dirty="0"/>
          </a:p>
        </p:txBody>
      </p:sp>
    </p:spTree>
    <p:extLst>
      <p:ext uri="{BB962C8B-B14F-4D97-AF65-F5344CB8AC3E}">
        <p14:creationId xmlns:p14="http://schemas.microsoft.com/office/powerpoint/2010/main" val="176441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137" y="429694"/>
            <a:ext cx="5436235" cy="596265"/>
          </a:xfrm>
        </p:spPr>
        <p:txBody>
          <a:bodyPr/>
          <a:lstStyle/>
          <a:p>
            <a:pPr algn="r"/>
            <a:r>
              <a:rPr lang="es-MX" altLang="es-ES" dirty="0"/>
              <a:t>Historia de Linux y UNIX.</a:t>
            </a:r>
          </a:p>
        </p:txBody>
      </p:sp>
      <p:sp>
        <p:nvSpPr>
          <p:cNvPr id="3" name="Marcador de posición de contenido 2"/>
          <p:cNvSpPr>
            <a:spLocks noGrp="1"/>
          </p:cNvSpPr>
          <p:nvPr>
            <p:ph idx="1"/>
          </p:nvPr>
        </p:nvSpPr>
        <p:spPr>
          <a:xfrm>
            <a:off x="1645919" y="1317366"/>
            <a:ext cx="6773593" cy="4445391"/>
          </a:xfrm>
        </p:spPr>
        <p:txBody>
          <a:bodyPr/>
          <a:lstStyle/>
          <a:p>
            <a:r>
              <a:rPr lang="es-ES" altLang="en-US" sz="2800" dirty="0"/>
              <a:t>GNU:</a:t>
            </a:r>
          </a:p>
          <a:p>
            <a:pPr marL="457200" indent="-457200">
              <a:buFont typeface="Arial" panose="020B0604020202020204" pitchFamily="34" charset="0"/>
              <a:buChar char="•"/>
            </a:pPr>
            <a:r>
              <a:rPr lang="es-ES" altLang="en-US" sz="2400" dirty="0"/>
              <a:t>Proyecto creado por Richard Matthew Stallman (1984).</a:t>
            </a:r>
          </a:p>
          <a:p>
            <a:pPr marL="457200" indent="-457200">
              <a:buFont typeface="Arial" panose="020B0604020202020204" pitchFamily="34" charset="0"/>
              <a:buChar char="•"/>
            </a:pPr>
            <a:r>
              <a:rPr lang="es-ES" altLang="en-US" sz="2400" dirty="0"/>
              <a:t>GNU </a:t>
            </a:r>
            <a:r>
              <a:rPr lang="es-ES" altLang="en-US" sz="2400" dirty="0" err="1"/>
              <a:t>is</a:t>
            </a:r>
            <a:r>
              <a:rPr lang="es-ES" altLang="en-US" sz="2400" dirty="0"/>
              <a:t> </a:t>
            </a:r>
            <a:r>
              <a:rPr lang="es-ES" altLang="en-US" sz="2400" dirty="0" err="1"/>
              <a:t>Not</a:t>
            </a:r>
            <a:r>
              <a:rPr lang="es-ES" altLang="en-US" sz="2400" dirty="0"/>
              <a:t> UNIX.</a:t>
            </a:r>
          </a:p>
          <a:p>
            <a:pPr marL="457200" indent="-457200">
              <a:buFont typeface="Arial" panose="020B0604020202020204" pitchFamily="34" charset="0"/>
              <a:buChar char="•"/>
            </a:pPr>
            <a:r>
              <a:rPr lang="es-ES" altLang="en-US" sz="2400" dirty="0"/>
              <a:t>GPL (licencia)y </a:t>
            </a:r>
            <a:r>
              <a:rPr lang="es-ES" altLang="en-US" sz="2400" dirty="0" err="1"/>
              <a:t>CopyLeft</a:t>
            </a:r>
            <a:r>
              <a:rPr lang="es-ES" altLang="en-US" sz="2400" dirty="0"/>
              <a:t>(Copia permitida).</a:t>
            </a:r>
          </a:p>
          <a:p>
            <a:pPr marL="457200" indent="-457200">
              <a:buFont typeface="Arial" panose="020B0604020202020204" pitchFamily="34" charset="0"/>
              <a:buChar char="•"/>
            </a:pPr>
            <a:endParaRPr lang="es-ES" altLang="en-US" sz="2400" dirty="0"/>
          </a:p>
          <a:p>
            <a:pPr marL="457200" indent="-457200">
              <a:buFont typeface="Arial" panose="020B0604020202020204" pitchFamily="34" charset="0"/>
              <a:buChar char="•"/>
            </a:pPr>
            <a:endParaRPr lang="es-ES" altLang="en-US" sz="2800" dirty="0"/>
          </a:p>
          <a:p>
            <a:pPr marL="457200" indent="-457200">
              <a:buFont typeface="Arial" panose="020B0604020202020204" pitchFamily="34" charset="0"/>
              <a:buChar char="•"/>
            </a:pPr>
            <a:endParaRPr lang="es-ES" altLang="en-US" sz="2800" dirty="0"/>
          </a:p>
          <a:p>
            <a:pPr marL="342900" indent="-342900">
              <a:buFont typeface="Arial" panose="020B0604020202020204" pitchFamily="34" charset="0"/>
              <a:buChar char="•"/>
            </a:pPr>
            <a:endParaRPr lang="es-ES" altLang="en-US" dirty="0"/>
          </a:p>
          <a:p>
            <a:pPr marL="342900" indent="-342900">
              <a:buFont typeface="Arial" panose="020B0604020202020204" pitchFamily="34" charset="0"/>
              <a:buChar char="•"/>
            </a:pPr>
            <a:endParaRPr lang="es-ES" altLang="en-US" dirty="0"/>
          </a:p>
        </p:txBody>
      </p:sp>
      <p:pic>
        <p:nvPicPr>
          <p:cNvPr id="4" name="Picture 4" descr="Resultado de imagen para fsf logo">
            <a:extLst>
              <a:ext uri="{FF2B5EF4-FFF2-40B4-BE49-F238E27FC236}">
                <a16:creationId xmlns:a16="http://schemas.microsoft.com/office/drawing/2014/main" id="{86DBED01-1A07-45AE-855E-7EF845DBFD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1807" y="4305563"/>
            <a:ext cx="3376659" cy="224974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974FE65-45DA-441F-B741-4CE88906228A}"/>
              </a:ext>
            </a:extLst>
          </p:cNvPr>
          <p:cNvSpPr txBox="1"/>
          <p:nvPr/>
        </p:nvSpPr>
        <p:spPr>
          <a:xfrm>
            <a:off x="4928466" y="6139814"/>
            <a:ext cx="3727628" cy="415498"/>
          </a:xfrm>
          <a:prstGeom prst="rect">
            <a:avLst/>
          </a:prstGeom>
          <a:noFill/>
        </p:spPr>
        <p:txBody>
          <a:bodyPr wrap="square" rtlCol="0">
            <a:spAutoFit/>
          </a:bodyPr>
          <a:lstStyle/>
          <a:p>
            <a:r>
              <a:rPr lang="es-MX" sz="1050" dirty="0"/>
              <a:t>FSF: </a:t>
            </a:r>
            <a:r>
              <a:rPr lang="es-MX" sz="1050" dirty="0">
                <a:hlinkClick r:id="rId3"/>
              </a:rPr>
              <a:t>http://static.fsf.org/nosvn/stickers/fsf.sv</a:t>
            </a:r>
            <a:endParaRPr lang="es-MX" sz="1050" dirty="0"/>
          </a:p>
          <a:p>
            <a:r>
              <a:rPr lang="es-MX" sz="1050" dirty="0"/>
              <a:t>GNU: https://cdn.worldvectorlogo.com/logos/gnu.svg</a:t>
            </a:r>
          </a:p>
        </p:txBody>
      </p:sp>
      <p:sp>
        <p:nvSpPr>
          <p:cNvPr id="9" name="AutoShape 8" descr="Resultado de imagen para GNU VECTOR">
            <a:extLst>
              <a:ext uri="{FF2B5EF4-FFF2-40B4-BE49-F238E27FC236}">
                <a16:creationId xmlns:a16="http://schemas.microsoft.com/office/drawing/2014/main" id="{985E550B-636A-4BE7-BFE4-2CCCDA15491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2" name="Gráfico 11">
            <a:extLst>
              <a:ext uri="{FF2B5EF4-FFF2-40B4-BE49-F238E27FC236}">
                <a16:creationId xmlns:a16="http://schemas.microsoft.com/office/drawing/2014/main" id="{EFABEAFC-5BD1-41FF-91B2-C13E0AE484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5679" y="3540061"/>
            <a:ext cx="2736619" cy="2682982"/>
          </a:xfrm>
          <a:prstGeom prst="rect">
            <a:avLst/>
          </a:prstGeom>
        </p:spPr>
      </p:pic>
    </p:spTree>
    <p:extLst>
      <p:ext uri="{BB962C8B-B14F-4D97-AF65-F5344CB8AC3E}">
        <p14:creationId xmlns:p14="http://schemas.microsoft.com/office/powerpoint/2010/main" val="2717728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137" y="429694"/>
            <a:ext cx="5436235" cy="596265"/>
          </a:xfrm>
        </p:spPr>
        <p:txBody>
          <a:bodyPr/>
          <a:lstStyle/>
          <a:p>
            <a:pPr algn="r"/>
            <a:r>
              <a:rPr lang="es-MX" altLang="es-ES" dirty="0"/>
              <a:t>Historia de Linux y  UNIX</a:t>
            </a:r>
          </a:p>
        </p:txBody>
      </p:sp>
      <p:sp>
        <p:nvSpPr>
          <p:cNvPr id="3" name="Marcador de posición de contenido 2"/>
          <p:cNvSpPr>
            <a:spLocks noGrp="1"/>
          </p:cNvSpPr>
          <p:nvPr>
            <p:ph idx="1"/>
          </p:nvPr>
        </p:nvSpPr>
        <p:spPr>
          <a:xfrm>
            <a:off x="1343921" y="1274260"/>
            <a:ext cx="6773593" cy="4445391"/>
          </a:xfrm>
        </p:spPr>
        <p:txBody>
          <a:bodyPr/>
          <a:lstStyle/>
          <a:p>
            <a:r>
              <a:rPr lang="es-ES" altLang="en-US" dirty="0"/>
              <a:t>Linux:</a:t>
            </a:r>
          </a:p>
          <a:p>
            <a:pPr marL="342900" indent="-342900">
              <a:buFont typeface="Arial" panose="020B0604020202020204" pitchFamily="34" charset="0"/>
              <a:buChar char="•"/>
            </a:pPr>
            <a:r>
              <a:rPr lang="es-ES" altLang="en-US" dirty="0"/>
              <a:t>Creado por Linus Torvalds en 1991.</a:t>
            </a:r>
          </a:p>
          <a:p>
            <a:pPr marL="342900" indent="-342900">
              <a:buFont typeface="Arial" panose="020B0604020202020204" pitchFamily="34" charset="0"/>
              <a:buChar char="•"/>
            </a:pPr>
            <a:r>
              <a:rPr lang="es-ES" altLang="en-US" dirty="0"/>
              <a:t>Libre.</a:t>
            </a:r>
          </a:p>
          <a:p>
            <a:pPr marL="342900" indent="-342900">
              <a:buFont typeface="Arial" panose="020B0604020202020204" pitchFamily="34" charset="0"/>
              <a:buChar char="•"/>
            </a:pPr>
            <a:r>
              <a:rPr lang="es-ES" altLang="en-US" dirty="0"/>
              <a:t>Multiplataforma, Multiusuario, Multitarea.</a:t>
            </a:r>
          </a:p>
          <a:p>
            <a:pPr marL="342900" indent="-342900">
              <a:buFont typeface="Arial" panose="020B0604020202020204" pitchFamily="34" charset="0"/>
              <a:buChar char="•"/>
            </a:pPr>
            <a:r>
              <a:rPr lang="es-ES" altLang="en-US" dirty="0"/>
              <a:t>Basado en el S.O. </a:t>
            </a:r>
            <a:r>
              <a:rPr lang="es-ES" altLang="en-US" dirty="0" err="1"/>
              <a:t>Minix</a:t>
            </a:r>
            <a:r>
              <a:rPr lang="es-ES" altLang="en-US" dirty="0"/>
              <a:t>.</a:t>
            </a:r>
          </a:p>
          <a:p>
            <a:pPr marL="342900" indent="-342900">
              <a:buFont typeface="Arial" panose="020B0604020202020204" pitchFamily="34" charset="0"/>
              <a:buChar char="•"/>
            </a:pPr>
            <a:r>
              <a:rPr lang="es-ES" altLang="en-US" dirty="0"/>
              <a:t>Bajo distintos estándares (</a:t>
            </a:r>
            <a:r>
              <a:rPr lang="es-ES" altLang="en-US" dirty="0" err="1"/>
              <a:t>ej</a:t>
            </a:r>
            <a:r>
              <a:rPr lang="es-ES" altLang="en-US" dirty="0"/>
              <a:t> </a:t>
            </a:r>
            <a:r>
              <a:rPr lang="es-ES" altLang="en-US" dirty="0" err="1"/>
              <a:t>Posix</a:t>
            </a:r>
            <a:r>
              <a:rPr lang="es-ES" altLang="en-US" dirty="0"/>
              <a:t>).</a:t>
            </a:r>
          </a:p>
          <a:p>
            <a:pPr marL="342900" indent="-342900">
              <a:buFont typeface="Arial" panose="020B0604020202020204" pitchFamily="34" charset="0"/>
              <a:buChar char="•"/>
            </a:pPr>
            <a:endParaRPr lang="es-ES" altLang="en-US" dirty="0"/>
          </a:p>
          <a:p>
            <a:pPr marL="342900" indent="-342900">
              <a:buFont typeface="Arial" panose="020B0604020202020204" pitchFamily="34" charset="0"/>
              <a:buChar char="•"/>
            </a:pPr>
            <a:endParaRPr lang="es-ES" altLang="en-US" dirty="0"/>
          </a:p>
        </p:txBody>
      </p:sp>
      <p:pic>
        <p:nvPicPr>
          <p:cNvPr id="3074" name="Picture 2" descr="Resultado de imagen para linus torvalds">
            <a:extLst>
              <a:ext uri="{FF2B5EF4-FFF2-40B4-BE49-F238E27FC236}">
                <a16:creationId xmlns:a16="http://schemas.microsoft.com/office/drawing/2014/main" id="{6C1B63A0-0EEB-468C-BA41-E87CCCFDD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308" y="3083050"/>
            <a:ext cx="2170064" cy="320577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C370FD3-EA27-40FA-A3EE-C03C14F0EBE4}"/>
              </a:ext>
            </a:extLst>
          </p:cNvPr>
          <p:cNvSpPr txBox="1"/>
          <p:nvPr/>
        </p:nvSpPr>
        <p:spPr>
          <a:xfrm>
            <a:off x="6169673" y="6369548"/>
            <a:ext cx="2249803" cy="415498"/>
          </a:xfrm>
          <a:prstGeom prst="rect">
            <a:avLst/>
          </a:prstGeom>
          <a:noFill/>
        </p:spPr>
        <p:txBody>
          <a:bodyPr wrap="square" rtlCol="0">
            <a:spAutoFit/>
          </a:bodyPr>
          <a:lstStyle/>
          <a:p>
            <a:r>
              <a:rPr lang="es-MX" sz="1050" dirty="0"/>
              <a:t>https://media.metrolatam.com/2018/01/19/torvalds-1200x600.jpg</a:t>
            </a:r>
          </a:p>
        </p:txBody>
      </p:sp>
      <p:pic>
        <p:nvPicPr>
          <p:cNvPr id="4" name="Picture 3">
            <a:extLst>
              <a:ext uri="{FF2B5EF4-FFF2-40B4-BE49-F238E27FC236}">
                <a16:creationId xmlns:a16="http://schemas.microsoft.com/office/drawing/2014/main" id="{99C5E686-7CC7-4309-9E8E-707CE24A89CC}"/>
              </a:ext>
            </a:extLst>
          </p:cNvPr>
          <p:cNvPicPr>
            <a:picLocks noChangeAspect="1"/>
          </p:cNvPicPr>
          <p:nvPr/>
        </p:nvPicPr>
        <p:blipFill>
          <a:blip r:embed="rId3"/>
          <a:stretch>
            <a:fillRect/>
          </a:stretch>
        </p:blipFill>
        <p:spPr>
          <a:xfrm>
            <a:off x="-80481" y="4050785"/>
            <a:ext cx="4876768" cy="2807215"/>
          </a:xfrm>
          <a:prstGeom prst="rect">
            <a:avLst/>
          </a:prstGeom>
        </p:spPr>
      </p:pic>
    </p:spTree>
    <p:extLst>
      <p:ext uri="{BB962C8B-B14F-4D97-AF65-F5344CB8AC3E}">
        <p14:creationId xmlns:p14="http://schemas.microsoft.com/office/powerpoint/2010/main" val="21709506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inters2017</Template>
  <TotalTime>2421</TotalTime>
  <Words>901</Words>
  <Application>Microsoft Office PowerPoint</Application>
  <PresentationFormat>Presentación en pantalla (4:3)</PresentationFormat>
  <Paragraphs>120</Paragraphs>
  <Slides>27</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Bauhaus 93</vt:lpstr>
      <vt:lpstr>Calibri</vt:lpstr>
      <vt:lpstr>Calibri Light</vt:lpstr>
      <vt:lpstr>Century Gothic</vt:lpstr>
      <vt:lpstr>Tema de Office</vt:lpstr>
      <vt:lpstr>Introducción a Linux</vt:lpstr>
      <vt:lpstr>¿Has usado Linux?</vt:lpstr>
      <vt:lpstr>¿Qué es Linux?</vt:lpstr>
      <vt:lpstr>¿Qué es Linux?</vt:lpstr>
      <vt:lpstr>¿Qué es Linux?</vt:lpstr>
      <vt:lpstr>Historia de Linux y UNIX</vt:lpstr>
      <vt:lpstr>Historia de Linux y  UNIX.</vt:lpstr>
      <vt:lpstr>Historia de Linux y UNIX.</vt:lpstr>
      <vt:lpstr>Historia de Linux y  UNIX</vt:lpstr>
      <vt:lpstr>Historia de Linux y  UNIX</vt:lpstr>
      <vt:lpstr>Distribuciones</vt:lpstr>
      <vt:lpstr>Objetivos de distros:</vt:lpstr>
      <vt:lpstr>Distros libres </vt:lpstr>
      <vt:lpstr>Distros comerciales</vt:lpstr>
      <vt:lpstr>Presentación de PowerPoint</vt:lpstr>
      <vt:lpstr>Presentación de PowerPoint</vt:lpstr>
      <vt:lpstr>Distribuciones de Linux.</vt:lpstr>
      <vt:lpstr>Distribuciones.</vt:lpstr>
      <vt:lpstr>¿Por qué Deberíamos elegir usar GNU/Linux”</vt:lpstr>
      <vt:lpstr>Servidor gráfico</vt:lpstr>
      <vt:lpstr>Entorno de escritorio</vt:lpstr>
      <vt:lpstr>GNOME</vt:lpstr>
      <vt:lpstr>KDE</vt:lpstr>
      <vt:lpstr>Unity</vt:lpstr>
      <vt:lpstr>Xfce</vt:lpstr>
      <vt:lpstr>Gestor de ventanas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Proteco</dc:title>
  <dc:creator>SSnake Snak</dc:creator>
  <cp:lastModifiedBy>fj durlop</cp:lastModifiedBy>
  <cp:revision>73</cp:revision>
  <dcterms:created xsi:type="dcterms:W3CDTF">2016-11-11T20:42:00Z</dcterms:created>
  <dcterms:modified xsi:type="dcterms:W3CDTF">2020-02-02T04:32:35Z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3082-10.2.0.5820</vt:lpwstr>
  </property>
</Properties>
</file>